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5ECHdDyPZc20GflDzkGHE6bJ3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dcc.edu/violencepreven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SzPts val="1400"/>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146" name="Google Shape;1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213" name="Google Shape;21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a:p>
            <a:pPr marL="0" lvl="0" indent="0" algn="l" rtl="0">
              <a:lnSpc>
                <a:spcPct val="100000"/>
              </a:lnSpc>
              <a:spcBef>
                <a:spcPts val="0"/>
              </a:spcBef>
              <a:spcAft>
                <a:spcPts val="0"/>
              </a:spcAft>
              <a:buSzPts val="1400"/>
              <a:buNone/>
            </a:pPr>
            <a:endParaRPr/>
          </a:p>
        </p:txBody>
      </p:sp>
      <p:sp>
        <p:nvSpPr>
          <p:cNvPr id="220" name="Google Shape;2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227" name="Google Shape;227;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235" name="Google Shape;2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243" name="Google Shape;243;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a:p>
            <a:pPr marL="0" lvl="0" indent="0" algn="l" rtl="0">
              <a:lnSpc>
                <a:spcPct val="100000"/>
              </a:lnSpc>
              <a:spcBef>
                <a:spcPts val="0"/>
              </a:spcBef>
              <a:spcAft>
                <a:spcPts val="0"/>
              </a:spcAft>
              <a:buSzPts val="1400"/>
              <a:buNone/>
            </a:pPr>
            <a:endParaRPr/>
          </a:p>
        </p:txBody>
      </p:sp>
      <p:sp>
        <p:nvSpPr>
          <p:cNvPr id="251" name="Google Shape;2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278" name="Google Shape;278;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285" name="Google Shape;2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a:p>
            <a:pPr marL="0" lvl="0" indent="0" algn="l" rtl="0">
              <a:lnSpc>
                <a:spcPct val="100000"/>
              </a:lnSpc>
              <a:spcBef>
                <a:spcPts val="0"/>
              </a:spcBef>
              <a:spcAft>
                <a:spcPts val="0"/>
              </a:spcAft>
              <a:buSzPts val="1400"/>
              <a:buNone/>
            </a:pPr>
            <a:endParaRPr/>
          </a:p>
        </p:txBody>
      </p:sp>
      <p:sp>
        <p:nvSpPr>
          <p:cNvPr id="293" name="Google Shape;29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301" name="Google Shape;30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SzPts val="1400"/>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309" name="Google Shape;30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317" name="Google Shape;3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a241398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a2413988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7a2413988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a2413988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a2413988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7a2413988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a2413988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a2413988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7a24139882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349" name="Google Shape;34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357" name="Google Shape;35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SzPts val="1400"/>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161" name="Google Shape;1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a:p>
            <a:pPr marL="0" lvl="0" indent="0" algn="l" rtl="0">
              <a:lnSpc>
                <a:spcPct val="100000"/>
              </a:lnSpc>
              <a:spcBef>
                <a:spcPts val="0"/>
              </a:spcBef>
              <a:spcAft>
                <a:spcPts val="0"/>
              </a:spcAft>
              <a:buSzPts val="1400"/>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177" name="Google Shape;1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185" name="Google Shape;18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199" name="Google Shape;19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For more information, go to </a:t>
            </a:r>
            <a:r>
              <a:rPr lang="en-US" u="sng">
                <a:solidFill>
                  <a:schemeClr val="hlink"/>
                </a:solidFill>
                <a:hlinkClick r:id="rId3"/>
              </a:rPr>
              <a:t>www.edcc.edu/violenceprevention</a:t>
            </a:r>
            <a:r>
              <a:rPr lang="en-US"/>
              <a:t> </a:t>
            </a:r>
            <a:endParaRPr/>
          </a:p>
          <a:p>
            <a:pPr marL="0" lvl="0" indent="0" algn="l" rtl="0">
              <a:lnSpc>
                <a:spcPct val="100000"/>
              </a:lnSpc>
              <a:spcBef>
                <a:spcPts val="0"/>
              </a:spcBef>
              <a:spcAft>
                <a:spcPts val="0"/>
              </a:spcAft>
              <a:buClr>
                <a:schemeClr val="dk1"/>
              </a:buClr>
              <a:buSzPts val="1400"/>
              <a:buFont typeface="Arial"/>
              <a:buNone/>
            </a:pPr>
            <a:r>
              <a:rPr lang="en-US"/>
              <a:t>24/7 Sexual Assault Crisis Line: 425.252.4800</a:t>
            </a:r>
            <a:endParaRPr/>
          </a:p>
          <a:p>
            <a:pPr marL="0" lvl="0" indent="0" algn="l" rtl="0">
              <a:lnSpc>
                <a:spcPct val="100000"/>
              </a:lnSpc>
              <a:spcBef>
                <a:spcPts val="0"/>
              </a:spcBef>
              <a:spcAft>
                <a:spcPts val="0"/>
              </a:spcAft>
              <a:buClr>
                <a:schemeClr val="dk1"/>
              </a:buClr>
              <a:buSzPts val="1400"/>
              <a:buFont typeface="Arial"/>
              <a:buNone/>
            </a:pPr>
            <a:r>
              <a:rPr lang="en-US"/>
              <a:t>24/7 Domestic Violence Crisis Line: 425.252.2873</a:t>
            </a:r>
            <a:endParaRPr/>
          </a:p>
        </p:txBody>
      </p:sp>
      <p:sp>
        <p:nvSpPr>
          <p:cNvPr id="206" name="Google Shape;20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5"/>
          <p:cNvGrpSpPr/>
          <p:nvPr/>
        </p:nvGrpSpPr>
        <p:grpSpPr>
          <a:xfrm>
            <a:off x="0" y="-8467"/>
            <a:ext cx="12192000" cy="6866467"/>
            <a:chOff x="0" y="-8467"/>
            <a:chExt cx="12192000" cy="6866467"/>
          </a:xfrm>
        </p:grpSpPr>
        <p:cxnSp>
          <p:nvCxnSpPr>
            <p:cNvPr id="28" name="Google Shape;28;p2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2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2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1" name="Google Shape;31;p2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5"/>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4" name="Google Shape;34;p2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5" name="Google Shape;35;p2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6" name="Google Shape;36;p2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5"/>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25"/>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4"/>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3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35"/>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3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3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3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3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9"/>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4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 name="Google Shape;46;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2" name="Google Shape;52;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28"/>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5" name="Google Shape;65;p29"/>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6" name="Google Shape;66;p29"/>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7" name="Google Shape;67;p29"/>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8" name="Google Shape;68;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2"/>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3" name="Google Shape;83;p32"/>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4" name="Google Shape;84;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3"/>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3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1" name="Google Shape;91;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0" y="-8467"/>
            <a:ext cx="12192000" cy="6866467"/>
            <a:chOff x="0" y="-8467"/>
            <a:chExt cx="12192000" cy="6866467"/>
          </a:xfrm>
        </p:grpSpPr>
        <p:cxnSp>
          <p:nvCxnSpPr>
            <p:cNvPr id="11" name="Google Shape;11;p2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2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2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4" name="Google Shape;14;p2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4"/>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7" name="Google Shape;17;p2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8" name="Google Shape;18;p2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9" name="Google Shape;19;p2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4"/>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2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erica@dvs-snoco.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oveisrespect.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mcsr.org/" TargetMode="External"/><Relationship Id="rId4" Type="http://schemas.openxmlformats.org/officeDocument/2006/relationships/hyperlink" Target="https://www.futureswithoutviolenc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edcc.edu/violencepreven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stewart.sinning@edmonds.edu"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1713115" y="1422451"/>
            <a:ext cx="7767000" cy="1646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en-US" b="1"/>
              <a:t>Bystander Intervention </a:t>
            </a:r>
            <a:endParaRPr b="1"/>
          </a:p>
        </p:txBody>
      </p:sp>
      <p:sp>
        <p:nvSpPr>
          <p:cNvPr id="149" name="Google Shape;149;p1"/>
          <p:cNvSpPr txBox="1">
            <a:spLocks noGrp="1"/>
          </p:cNvSpPr>
          <p:nvPr>
            <p:ph type="subTitle" idx="1"/>
          </p:nvPr>
        </p:nvSpPr>
        <p:spPr>
          <a:xfrm>
            <a:off x="4710734" y="3765419"/>
            <a:ext cx="4769400" cy="160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20"/>
              <a:buNone/>
            </a:pPr>
            <a:r>
              <a:rPr lang="en-US" sz="2400" b="1" dirty="0" smtClean="0"/>
              <a:t>Stewart Sinning</a:t>
            </a:r>
            <a:endParaRPr dirty="0"/>
          </a:p>
          <a:p>
            <a:pPr marL="0" lvl="0" indent="0" algn="l">
              <a:buSzPts val="1920"/>
            </a:pPr>
            <a:r>
              <a:rPr lang="en-US" sz="2400" b="1" dirty="0"/>
              <a:t>Program </a:t>
            </a:r>
            <a:r>
              <a:rPr lang="en-US" sz="2400" b="1" dirty="0" smtClean="0"/>
              <a:t>Manager</a:t>
            </a:r>
          </a:p>
          <a:p>
            <a:pPr marL="0" lvl="0" indent="0" algn="l">
              <a:buSzPts val="1920"/>
            </a:pPr>
            <a:r>
              <a:rPr lang="en-US" sz="2400" b="1" dirty="0" smtClean="0"/>
              <a:t>Center for Service-Learning</a:t>
            </a:r>
            <a:endParaRPr sz="2400" b="1" dirty="0"/>
          </a:p>
          <a:p>
            <a:pPr marL="0" lvl="0" indent="0" algn="r" rtl="0">
              <a:lnSpc>
                <a:spcPct val="100000"/>
              </a:lnSpc>
              <a:spcBef>
                <a:spcPts val="1000"/>
              </a:spcBef>
              <a:spcAft>
                <a:spcPts val="0"/>
              </a:spcAft>
              <a:buSzPts val="1920"/>
              <a:buNone/>
            </a:pPr>
            <a:endParaRPr sz="2400" b="1" dirty="0"/>
          </a:p>
          <a:p>
            <a:pPr marL="0" lvl="0" indent="0" algn="r" rtl="0">
              <a:lnSpc>
                <a:spcPct val="100000"/>
              </a:lnSpc>
              <a:spcBef>
                <a:spcPts val="1000"/>
              </a:spcBef>
              <a:spcAft>
                <a:spcPts val="0"/>
              </a:spcAft>
              <a:buSzPts val="1920"/>
              <a:buNone/>
            </a:pPr>
            <a:endParaRPr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10"/>
          <p:cNvSpPr txBox="1">
            <a:spLocks noGrp="1"/>
          </p:cNvSpPr>
          <p:nvPr>
            <p:ph type="body" idx="1"/>
          </p:nvPr>
        </p:nvSpPr>
        <p:spPr>
          <a:xfrm>
            <a:off x="677325" y="934203"/>
            <a:ext cx="8596800" cy="4989600"/>
          </a:xfrm>
          <a:prstGeom prst="rect">
            <a:avLst/>
          </a:prstGeom>
          <a:noFill/>
          <a:ln>
            <a:noFill/>
          </a:ln>
        </p:spPr>
        <p:txBody>
          <a:bodyPr spcFirstLastPara="1" wrap="square" lIns="91425" tIns="45700" rIns="91425" bIns="45700" anchor="t" anchorCtr="0">
            <a:noAutofit/>
          </a:bodyPr>
          <a:lstStyle/>
          <a:p>
            <a:pPr marL="800100" lvl="0" indent="-345694" algn="l" rtl="0">
              <a:lnSpc>
                <a:spcPct val="80000"/>
              </a:lnSpc>
              <a:spcBef>
                <a:spcPts val="0"/>
              </a:spcBef>
              <a:spcAft>
                <a:spcPts val="0"/>
              </a:spcAft>
              <a:buSzPts val="2400"/>
              <a:buChar char="►"/>
            </a:pPr>
            <a:r>
              <a:rPr lang="en-US" sz="2400" b="1"/>
              <a:t>What might be happening here?</a:t>
            </a:r>
            <a:endParaRPr sz="2400" b="1"/>
          </a:p>
          <a:p>
            <a:pPr marL="342900" lvl="0" indent="0" algn="l" rtl="0">
              <a:lnSpc>
                <a:spcPct val="80000"/>
              </a:lnSpc>
              <a:spcBef>
                <a:spcPts val="0"/>
              </a:spcBef>
              <a:spcAft>
                <a:spcPts val="0"/>
              </a:spcAft>
              <a:buSzPts val="1440"/>
              <a:buNone/>
            </a:pPr>
            <a:endParaRPr sz="2400" b="1"/>
          </a:p>
          <a:p>
            <a:pPr marL="1143000" lvl="2" indent="-289560" algn="l" rtl="0">
              <a:lnSpc>
                <a:spcPct val="80000"/>
              </a:lnSpc>
              <a:spcBef>
                <a:spcPts val="0"/>
              </a:spcBef>
              <a:spcAft>
                <a:spcPts val="0"/>
              </a:spcAft>
              <a:buSzPts val="2400"/>
              <a:buChar char="►"/>
            </a:pPr>
            <a:r>
              <a:rPr lang="en-US" sz="2400" b="1"/>
              <a:t>Kate may be in a domestic/dating violence relationship.</a:t>
            </a:r>
            <a:endParaRPr sz="2400" b="1"/>
          </a:p>
          <a:p>
            <a:pPr marL="342900" lvl="0" indent="0" algn="l" rtl="0">
              <a:lnSpc>
                <a:spcPct val="80000"/>
              </a:lnSpc>
              <a:spcBef>
                <a:spcPts val="0"/>
              </a:spcBef>
              <a:spcAft>
                <a:spcPts val="0"/>
              </a:spcAft>
              <a:buSzPts val="1440"/>
              <a:buNone/>
            </a:pPr>
            <a:endParaRPr sz="2400" b="1"/>
          </a:p>
          <a:p>
            <a:pPr marL="800100" lvl="0" indent="-345694" algn="l" rtl="0">
              <a:lnSpc>
                <a:spcPct val="80000"/>
              </a:lnSpc>
              <a:spcBef>
                <a:spcPts val="0"/>
              </a:spcBef>
              <a:spcAft>
                <a:spcPts val="0"/>
              </a:spcAft>
              <a:buSzPts val="2400"/>
              <a:buChar char="►"/>
            </a:pPr>
            <a:r>
              <a:rPr lang="en-US" sz="2400" b="1"/>
              <a:t>What are the warning signs that tell you that?</a:t>
            </a:r>
            <a:endParaRPr sz="2400" b="1"/>
          </a:p>
          <a:p>
            <a:pPr marL="342900" lvl="0" indent="0" algn="l" rtl="0">
              <a:lnSpc>
                <a:spcPct val="80000"/>
              </a:lnSpc>
              <a:spcBef>
                <a:spcPts val="0"/>
              </a:spcBef>
              <a:spcAft>
                <a:spcPts val="0"/>
              </a:spcAft>
              <a:buSzPts val="1440"/>
              <a:buNone/>
            </a:pPr>
            <a:endParaRPr sz="2400" b="1"/>
          </a:p>
          <a:p>
            <a:pPr marL="1143000" lvl="2" indent="-289560" algn="l" rtl="0">
              <a:lnSpc>
                <a:spcPct val="80000"/>
              </a:lnSpc>
              <a:spcBef>
                <a:spcPts val="0"/>
              </a:spcBef>
              <a:spcAft>
                <a:spcPts val="0"/>
              </a:spcAft>
              <a:buSzPts val="2400"/>
              <a:buChar char="►"/>
            </a:pPr>
            <a:r>
              <a:rPr lang="en-US" sz="2400" b="1"/>
              <a:t>Jessica seems to be controlling many things that Kate does including who she talks to and when.</a:t>
            </a:r>
            <a:endParaRPr sz="2400" b="1"/>
          </a:p>
          <a:p>
            <a:pPr marL="342900" lvl="0" indent="0" algn="l" rtl="0">
              <a:lnSpc>
                <a:spcPct val="80000"/>
              </a:lnSpc>
              <a:spcBef>
                <a:spcPts val="0"/>
              </a:spcBef>
              <a:spcAft>
                <a:spcPts val="0"/>
              </a:spcAft>
              <a:buSzPts val="1440"/>
              <a:buNone/>
            </a:pPr>
            <a:endParaRPr sz="2400" b="1"/>
          </a:p>
          <a:p>
            <a:pPr marL="800100" lvl="0" indent="-345694" algn="l" rtl="0">
              <a:lnSpc>
                <a:spcPct val="80000"/>
              </a:lnSpc>
              <a:spcBef>
                <a:spcPts val="0"/>
              </a:spcBef>
              <a:spcAft>
                <a:spcPts val="0"/>
              </a:spcAft>
              <a:buSzPts val="2400"/>
              <a:buChar char="►"/>
            </a:pPr>
            <a:r>
              <a:rPr lang="en-US" sz="2400" b="1"/>
              <a:t>What are some reasons it might be difficult to intervene?</a:t>
            </a:r>
            <a:endParaRPr sz="2400" b="1"/>
          </a:p>
          <a:p>
            <a:pPr marL="342900" lvl="0" indent="0" algn="l" rtl="0">
              <a:lnSpc>
                <a:spcPct val="80000"/>
              </a:lnSpc>
              <a:spcBef>
                <a:spcPts val="0"/>
              </a:spcBef>
              <a:spcAft>
                <a:spcPts val="0"/>
              </a:spcAft>
              <a:buSzPts val="1440"/>
              <a:buNone/>
            </a:pPr>
            <a:endParaRPr sz="2400" b="1"/>
          </a:p>
          <a:p>
            <a:pPr marL="1143000" lvl="2" indent="-289560" algn="l" rtl="0">
              <a:lnSpc>
                <a:spcPct val="80000"/>
              </a:lnSpc>
              <a:spcBef>
                <a:spcPts val="0"/>
              </a:spcBef>
              <a:spcAft>
                <a:spcPts val="0"/>
              </a:spcAft>
              <a:buSzPts val="2400"/>
              <a:buChar char="►"/>
            </a:pPr>
            <a:r>
              <a:rPr lang="en-US" sz="2400" b="1"/>
              <a:t>Kate is your friend and you don’t want to lose her and maybe you don’t understand the whole situation anyway.</a:t>
            </a:r>
            <a:endParaRPr sz="2400" b="1"/>
          </a:p>
          <a:p>
            <a:pPr marL="342900" lvl="0" indent="0" algn="l" rtl="0">
              <a:lnSpc>
                <a:spcPct val="80000"/>
              </a:lnSpc>
              <a:spcBef>
                <a:spcPts val="0"/>
              </a:spcBef>
              <a:spcAft>
                <a:spcPts val="0"/>
              </a:spcAft>
              <a:buSzPts val="1440"/>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Scenario #3</a:t>
            </a:r>
            <a:endParaRPr/>
          </a:p>
        </p:txBody>
      </p:sp>
      <p:sp>
        <p:nvSpPr>
          <p:cNvPr id="223" name="Google Shape;223;p11"/>
          <p:cNvSpPr txBox="1">
            <a:spLocks noGrp="1"/>
          </p:cNvSpPr>
          <p:nvPr>
            <p:ph type="body" idx="1"/>
          </p:nvPr>
        </p:nvSpPr>
        <p:spPr>
          <a:xfrm>
            <a:off x="677334" y="1647022"/>
            <a:ext cx="9113780" cy="455683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Char char="►"/>
            </a:pPr>
            <a:r>
              <a:rPr lang="en-US" sz="2800"/>
              <a:t>You see a woman at a party in a dorm who is slurring her speech, isn’t walking straight, and is looking around, appearing confused. You are with a friend and notice that a man comes up to the woman and leads her outside. You think he may have been watching her for a while, but he doesn’t appear to be who she walked in with.</a:t>
            </a:r>
            <a:endParaRPr/>
          </a:p>
          <a:p>
            <a:pPr marL="342900" lvl="0" indent="-200660" algn="l" rtl="0">
              <a:lnSpc>
                <a:spcPct val="100000"/>
              </a:lnSpc>
              <a:spcBef>
                <a:spcPts val="1000"/>
              </a:spcBef>
              <a:spcAft>
                <a:spcPts val="0"/>
              </a:spcAft>
              <a:buSzPts val="2240"/>
              <a:buNone/>
            </a:pPr>
            <a:endParaRPr sz="2800"/>
          </a:p>
          <a:p>
            <a:pPr marL="342900" lvl="0" indent="-200660" algn="l" rtl="0">
              <a:lnSpc>
                <a:spcPct val="100000"/>
              </a:lnSpc>
              <a:spcBef>
                <a:spcPts val="1000"/>
              </a:spcBef>
              <a:spcAft>
                <a:spcPts val="0"/>
              </a:spcAft>
              <a:buSzPts val="2240"/>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10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10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1000"/>
                                        <p:tgtEl>
                                          <p:spTgt spid="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1" name="Google Shape;231;p12"/>
          <p:cNvSpPr txBox="1">
            <a:spLocks noGrp="1"/>
          </p:cNvSpPr>
          <p:nvPr>
            <p:ph type="body" idx="1"/>
          </p:nvPr>
        </p:nvSpPr>
        <p:spPr>
          <a:xfrm>
            <a:off x="756456" y="837489"/>
            <a:ext cx="8596800" cy="4989600"/>
          </a:xfrm>
          <a:prstGeom prst="rect">
            <a:avLst/>
          </a:prstGeom>
          <a:noFill/>
          <a:ln>
            <a:noFill/>
          </a:ln>
        </p:spPr>
        <p:txBody>
          <a:bodyPr spcFirstLastPara="1" wrap="square" lIns="91425" tIns="45700" rIns="91425" bIns="45700" anchor="t" anchorCtr="0">
            <a:noAutofit/>
          </a:bodyPr>
          <a:lstStyle/>
          <a:p>
            <a:pPr marL="800100" lvl="0" indent="-345694" algn="l" rtl="0">
              <a:lnSpc>
                <a:spcPct val="80000"/>
              </a:lnSpc>
              <a:spcBef>
                <a:spcPts val="0"/>
              </a:spcBef>
              <a:spcAft>
                <a:spcPts val="0"/>
              </a:spcAft>
              <a:buSzPts val="2400"/>
              <a:buChar char="►"/>
            </a:pPr>
            <a:r>
              <a:rPr lang="en-US" sz="2400" b="1" dirty="0"/>
              <a:t>What might be happening here?</a:t>
            </a:r>
            <a:endParaRPr sz="2400" b="1" dirty="0"/>
          </a:p>
          <a:p>
            <a:pPr marL="342900" lvl="0" indent="0" algn="l" rtl="0">
              <a:lnSpc>
                <a:spcPct val="80000"/>
              </a:lnSpc>
              <a:spcBef>
                <a:spcPts val="0"/>
              </a:spcBef>
              <a:spcAft>
                <a:spcPts val="0"/>
              </a:spcAft>
              <a:buSzPts val="1440"/>
              <a:buNone/>
            </a:pPr>
            <a:endParaRPr sz="2400" b="1" dirty="0"/>
          </a:p>
          <a:p>
            <a:pPr marL="1143000" lvl="2" indent="-289560" algn="l" rtl="0">
              <a:lnSpc>
                <a:spcPct val="80000"/>
              </a:lnSpc>
              <a:spcBef>
                <a:spcPts val="0"/>
              </a:spcBef>
              <a:spcAft>
                <a:spcPts val="0"/>
              </a:spcAft>
              <a:buSzPts val="2400"/>
              <a:buChar char="►"/>
            </a:pPr>
            <a:r>
              <a:rPr lang="en-US" sz="2400" b="1" dirty="0"/>
              <a:t>A possible setup for sexual assault.</a:t>
            </a:r>
            <a:endParaRPr sz="2400" b="1" dirty="0"/>
          </a:p>
          <a:p>
            <a:pPr marL="342900" lvl="0" indent="0" algn="l" rtl="0">
              <a:lnSpc>
                <a:spcPct val="80000"/>
              </a:lnSpc>
              <a:spcBef>
                <a:spcPts val="0"/>
              </a:spcBef>
              <a:spcAft>
                <a:spcPts val="0"/>
              </a:spcAft>
              <a:buSzPts val="1440"/>
              <a:buNone/>
            </a:pPr>
            <a:endParaRPr sz="2400" b="1" dirty="0"/>
          </a:p>
          <a:p>
            <a:pPr marL="800100" lvl="0" indent="-345694" algn="l" rtl="0">
              <a:lnSpc>
                <a:spcPct val="80000"/>
              </a:lnSpc>
              <a:spcBef>
                <a:spcPts val="0"/>
              </a:spcBef>
              <a:spcAft>
                <a:spcPts val="0"/>
              </a:spcAft>
              <a:buSzPts val="2400"/>
              <a:buChar char="►"/>
            </a:pPr>
            <a:r>
              <a:rPr lang="en-US" sz="2400" b="1" dirty="0"/>
              <a:t>What are the warning signs that tell you that?</a:t>
            </a:r>
            <a:endParaRPr sz="2400" b="1" dirty="0"/>
          </a:p>
          <a:p>
            <a:pPr marL="342900" lvl="0" indent="0" algn="l" rtl="0">
              <a:lnSpc>
                <a:spcPct val="80000"/>
              </a:lnSpc>
              <a:spcBef>
                <a:spcPts val="0"/>
              </a:spcBef>
              <a:spcAft>
                <a:spcPts val="0"/>
              </a:spcAft>
              <a:buSzPts val="1440"/>
              <a:buNone/>
            </a:pPr>
            <a:endParaRPr sz="2400" b="1" dirty="0"/>
          </a:p>
          <a:p>
            <a:pPr marL="1143000" lvl="2" indent="-289560" algn="l" rtl="0">
              <a:lnSpc>
                <a:spcPct val="80000"/>
              </a:lnSpc>
              <a:spcBef>
                <a:spcPts val="0"/>
              </a:spcBef>
              <a:spcAft>
                <a:spcPts val="0"/>
              </a:spcAft>
              <a:buSzPts val="2400"/>
              <a:buChar char="►"/>
            </a:pPr>
            <a:r>
              <a:rPr lang="en-US" sz="2400" b="1" dirty="0"/>
              <a:t>A potential stranger and someone the woman didn’t come to the party with is leading her away from others which is very concerning. The woman is very drunk, vulnerable, and unable to consent.</a:t>
            </a:r>
            <a:endParaRPr sz="2400" b="1" dirty="0"/>
          </a:p>
          <a:p>
            <a:pPr marL="342900" lvl="0" indent="0" algn="l" rtl="0">
              <a:lnSpc>
                <a:spcPct val="80000"/>
              </a:lnSpc>
              <a:spcBef>
                <a:spcPts val="0"/>
              </a:spcBef>
              <a:spcAft>
                <a:spcPts val="0"/>
              </a:spcAft>
              <a:buSzPts val="1440"/>
              <a:buNone/>
            </a:pPr>
            <a:endParaRPr sz="2400" b="1" dirty="0"/>
          </a:p>
          <a:p>
            <a:pPr marL="800100" lvl="0" indent="-345694" algn="l" rtl="0">
              <a:lnSpc>
                <a:spcPct val="80000"/>
              </a:lnSpc>
              <a:spcBef>
                <a:spcPts val="0"/>
              </a:spcBef>
              <a:spcAft>
                <a:spcPts val="0"/>
              </a:spcAft>
              <a:buSzPts val="2400"/>
              <a:buChar char="►"/>
            </a:pPr>
            <a:r>
              <a:rPr lang="en-US" sz="2400" b="1" dirty="0"/>
              <a:t>What are some reasons it might be difficult to intervene?</a:t>
            </a:r>
            <a:endParaRPr sz="2400" b="1" dirty="0"/>
          </a:p>
          <a:p>
            <a:pPr marL="342900" lvl="0" indent="0" algn="l" rtl="0">
              <a:lnSpc>
                <a:spcPct val="80000"/>
              </a:lnSpc>
              <a:spcBef>
                <a:spcPts val="0"/>
              </a:spcBef>
              <a:spcAft>
                <a:spcPts val="0"/>
              </a:spcAft>
              <a:buSzPts val="1440"/>
              <a:buNone/>
            </a:pPr>
            <a:endParaRPr sz="2400" b="1" dirty="0"/>
          </a:p>
          <a:p>
            <a:pPr marL="1143000" lvl="2" indent="-289560" algn="l" rtl="0">
              <a:lnSpc>
                <a:spcPct val="80000"/>
              </a:lnSpc>
              <a:spcBef>
                <a:spcPts val="0"/>
              </a:spcBef>
              <a:spcAft>
                <a:spcPts val="0"/>
              </a:spcAft>
              <a:buSzPts val="2400"/>
              <a:buChar char="►"/>
            </a:pPr>
            <a:r>
              <a:rPr lang="en-US" sz="2400" b="1" dirty="0"/>
              <a:t>You don’t know the whole situation-- maybe the woman or a friend called this person and he is trustworthy. </a:t>
            </a:r>
            <a:endParaRPr sz="2400" b="1" dirty="0"/>
          </a:p>
          <a:p>
            <a:pPr marL="342900" lvl="0" indent="0" algn="l" rtl="0">
              <a:lnSpc>
                <a:spcPct val="80000"/>
              </a:lnSpc>
              <a:spcBef>
                <a:spcPts val="0"/>
              </a:spcBef>
              <a:spcAft>
                <a:spcPts val="0"/>
              </a:spcAft>
              <a:buSzPts val="1440"/>
              <a:buNone/>
            </a:pP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Scenario #4</a:t>
            </a:r>
            <a:endParaRPr/>
          </a:p>
        </p:txBody>
      </p:sp>
      <p:sp>
        <p:nvSpPr>
          <p:cNvPr id="238" name="Google Shape;238;p13"/>
          <p:cNvSpPr txBox="1">
            <a:spLocks noGrp="1"/>
          </p:cNvSpPr>
          <p:nvPr>
            <p:ph type="body" idx="1"/>
          </p:nvPr>
        </p:nvSpPr>
        <p:spPr>
          <a:xfrm>
            <a:off x="677334" y="1602973"/>
            <a:ext cx="4640254" cy="446529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Char char="►"/>
            </a:pPr>
            <a:r>
              <a:rPr lang="en-US" sz="2800"/>
              <a:t>You’re at the library between classes and you notice a couple in the corner. You look and see that they are arguing. One of them tries to walk away and their partner grabs their arm and yanks them back. </a:t>
            </a:r>
            <a:endParaRPr/>
          </a:p>
          <a:p>
            <a:pPr marL="342900" lvl="0" indent="-200660" algn="l" rtl="0">
              <a:lnSpc>
                <a:spcPct val="100000"/>
              </a:lnSpc>
              <a:spcBef>
                <a:spcPts val="1000"/>
              </a:spcBef>
              <a:spcAft>
                <a:spcPts val="0"/>
              </a:spcAft>
              <a:buSzPts val="2240"/>
              <a:buNone/>
            </a:pPr>
            <a:endParaRPr sz="2800"/>
          </a:p>
        </p:txBody>
      </p:sp>
      <p:pic>
        <p:nvPicPr>
          <p:cNvPr id="239" name="Google Shape;239;p13"/>
          <p:cNvPicPr preferRelativeResize="0"/>
          <p:nvPr/>
        </p:nvPicPr>
        <p:blipFill rotWithShape="1">
          <a:blip r:embed="rId3">
            <a:alphaModFix/>
          </a:blip>
          <a:srcRect/>
          <a:stretch/>
        </p:blipFill>
        <p:spPr>
          <a:xfrm>
            <a:off x="5534416" y="1616425"/>
            <a:ext cx="6657584" cy="44383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10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10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fade">
                                      <p:cBhvr>
                                        <p:cTn id="17" dur="2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14"/>
          <p:cNvSpPr txBox="1">
            <a:spLocks noGrp="1"/>
          </p:cNvSpPr>
          <p:nvPr>
            <p:ph type="body" idx="1"/>
          </p:nvPr>
        </p:nvSpPr>
        <p:spPr>
          <a:xfrm>
            <a:off x="677325" y="934203"/>
            <a:ext cx="8596800" cy="4989600"/>
          </a:xfrm>
          <a:prstGeom prst="rect">
            <a:avLst/>
          </a:prstGeom>
          <a:noFill/>
          <a:ln>
            <a:noFill/>
          </a:ln>
        </p:spPr>
        <p:txBody>
          <a:bodyPr spcFirstLastPara="1" wrap="square" lIns="91425" tIns="45700" rIns="91425" bIns="45700" anchor="t" anchorCtr="0">
            <a:noAutofit/>
          </a:bodyPr>
          <a:lstStyle/>
          <a:p>
            <a:pPr marL="800100" lvl="0" indent="-345694" algn="l" rtl="0">
              <a:lnSpc>
                <a:spcPct val="80000"/>
              </a:lnSpc>
              <a:spcBef>
                <a:spcPts val="0"/>
              </a:spcBef>
              <a:spcAft>
                <a:spcPts val="0"/>
              </a:spcAft>
              <a:buSzPts val="2400"/>
              <a:buChar char="►"/>
            </a:pPr>
            <a:r>
              <a:rPr lang="en-US" sz="2400" b="1"/>
              <a:t>What might be happening here?</a:t>
            </a:r>
            <a:endParaRPr sz="2400" b="1"/>
          </a:p>
          <a:p>
            <a:pPr marL="342900" lvl="0" indent="0" algn="l" rtl="0">
              <a:lnSpc>
                <a:spcPct val="80000"/>
              </a:lnSpc>
              <a:spcBef>
                <a:spcPts val="0"/>
              </a:spcBef>
              <a:spcAft>
                <a:spcPts val="0"/>
              </a:spcAft>
              <a:buSzPts val="1440"/>
              <a:buNone/>
            </a:pPr>
            <a:endParaRPr sz="2400" b="1"/>
          </a:p>
          <a:p>
            <a:pPr marL="1143000" lvl="2" indent="-289560" algn="l" rtl="0">
              <a:lnSpc>
                <a:spcPct val="80000"/>
              </a:lnSpc>
              <a:spcBef>
                <a:spcPts val="0"/>
              </a:spcBef>
              <a:spcAft>
                <a:spcPts val="0"/>
              </a:spcAft>
              <a:buSzPts val="2400"/>
              <a:buChar char="►"/>
            </a:pPr>
            <a:r>
              <a:rPr lang="en-US" sz="2400" b="1"/>
              <a:t>The couple seems to be arguing and it has turned physical. This is dating violence and this may be commonplace for them.</a:t>
            </a:r>
            <a:endParaRPr sz="2400" b="1"/>
          </a:p>
          <a:p>
            <a:pPr marL="342900" lvl="0" indent="0" algn="l" rtl="0">
              <a:lnSpc>
                <a:spcPct val="80000"/>
              </a:lnSpc>
              <a:spcBef>
                <a:spcPts val="0"/>
              </a:spcBef>
              <a:spcAft>
                <a:spcPts val="0"/>
              </a:spcAft>
              <a:buSzPts val="1440"/>
              <a:buNone/>
            </a:pPr>
            <a:endParaRPr sz="2400" b="1"/>
          </a:p>
          <a:p>
            <a:pPr marL="800100" lvl="0" indent="-345694" algn="l" rtl="0">
              <a:lnSpc>
                <a:spcPct val="80000"/>
              </a:lnSpc>
              <a:spcBef>
                <a:spcPts val="0"/>
              </a:spcBef>
              <a:spcAft>
                <a:spcPts val="0"/>
              </a:spcAft>
              <a:buSzPts val="2400"/>
              <a:buChar char="►"/>
            </a:pPr>
            <a:r>
              <a:rPr lang="en-US" sz="2400" b="1"/>
              <a:t>What are the warning signs that tell you that?</a:t>
            </a:r>
            <a:endParaRPr sz="2400" b="1"/>
          </a:p>
          <a:p>
            <a:pPr marL="342900" lvl="0" indent="0" algn="l" rtl="0">
              <a:lnSpc>
                <a:spcPct val="80000"/>
              </a:lnSpc>
              <a:spcBef>
                <a:spcPts val="0"/>
              </a:spcBef>
              <a:spcAft>
                <a:spcPts val="0"/>
              </a:spcAft>
              <a:buSzPts val="1440"/>
              <a:buNone/>
            </a:pPr>
            <a:endParaRPr sz="2400" b="1"/>
          </a:p>
          <a:p>
            <a:pPr marL="1143000" lvl="2" indent="-289560" algn="l" rtl="0">
              <a:lnSpc>
                <a:spcPct val="80000"/>
              </a:lnSpc>
              <a:spcBef>
                <a:spcPts val="0"/>
              </a:spcBef>
              <a:spcAft>
                <a:spcPts val="0"/>
              </a:spcAft>
              <a:buSzPts val="2400"/>
              <a:buChar char="►"/>
            </a:pPr>
            <a:r>
              <a:rPr lang="en-US" sz="2400" b="1"/>
              <a:t>The couple is arguing in public and one of them grabbed the arm of their partner when the other tried to set a boundary by walking away.</a:t>
            </a:r>
            <a:endParaRPr sz="2400" b="1"/>
          </a:p>
          <a:p>
            <a:pPr marL="342900" lvl="0" indent="0" algn="l" rtl="0">
              <a:lnSpc>
                <a:spcPct val="80000"/>
              </a:lnSpc>
              <a:spcBef>
                <a:spcPts val="0"/>
              </a:spcBef>
              <a:spcAft>
                <a:spcPts val="0"/>
              </a:spcAft>
              <a:buSzPts val="1440"/>
              <a:buNone/>
            </a:pPr>
            <a:endParaRPr sz="2400" b="1"/>
          </a:p>
          <a:p>
            <a:pPr marL="800100" lvl="0" indent="-345694" algn="l" rtl="0">
              <a:lnSpc>
                <a:spcPct val="80000"/>
              </a:lnSpc>
              <a:spcBef>
                <a:spcPts val="0"/>
              </a:spcBef>
              <a:spcAft>
                <a:spcPts val="0"/>
              </a:spcAft>
              <a:buSzPts val="2400"/>
              <a:buChar char="►"/>
            </a:pPr>
            <a:r>
              <a:rPr lang="en-US" sz="2400" b="1"/>
              <a:t>What are some reasons it might be difficult to intervene?</a:t>
            </a:r>
            <a:endParaRPr sz="2400" b="1"/>
          </a:p>
          <a:p>
            <a:pPr marL="342900" lvl="0" indent="0" algn="l" rtl="0">
              <a:lnSpc>
                <a:spcPct val="80000"/>
              </a:lnSpc>
              <a:spcBef>
                <a:spcPts val="0"/>
              </a:spcBef>
              <a:spcAft>
                <a:spcPts val="0"/>
              </a:spcAft>
              <a:buSzPts val="1440"/>
              <a:buNone/>
            </a:pPr>
            <a:endParaRPr sz="2400" b="1"/>
          </a:p>
          <a:p>
            <a:pPr marL="1143000" lvl="2" indent="-289560" algn="l" rtl="0">
              <a:lnSpc>
                <a:spcPct val="80000"/>
              </a:lnSpc>
              <a:spcBef>
                <a:spcPts val="0"/>
              </a:spcBef>
              <a:spcAft>
                <a:spcPts val="0"/>
              </a:spcAft>
              <a:buSzPts val="2400"/>
              <a:buChar char="►"/>
            </a:pPr>
            <a:r>
              <a:rPr lang="en-US" sz="2400" b="1"/>
              <a:t>You don’t know this couple and don’t want to get in the middle of something that could potentially escalate.</a:t>
            </a:r>
            <a:endParaRPr sz="2400" b="1"/>
          </a:p>
          <a:p>
            <a:pPr marL="342900" lvl="0" indent="0" algn="l" rtl="0">
              <a:lnSpc>
                <a:spcPct val="80000"/>
              </a:lnSpc>
              <a:spcBef>
                <a:spcPts val="0"/>
              </a:spcBef>
              <a:spcAft>
                <a:spcPts val="0"/>
              </a:spcAft>
              <a:buSzPts val="1440"/>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642959" y="2143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The 5 Ds: Many ways to Intervene!</a:t>
            </a:r>
            <a:endParaRPr/>
          </a:p>
        </p:txBody>
      </p:sp>
      <p:grpSp>
        <p:nvGrpSpPr>
          <p:cNvPr id="254" name="Google Shape;254;p15"/>
          <p:cNvGrpSpPr/>
          <p:nvPr/>
        </p:nvGrpSpPr>
        <p:grpSpPr>
          <a:xfrm>
            <a:off x="1880119" y="1112887"/>
            <a:ext cx="6122446" cy="5514569"/>
            <a:chOff x="420591" y="-30559"/>
            <a:chExt cx="6122446" cy="5514569"/>
          </a:xfrm>
        </p:grpSpPr>
        <p:sp>
          <p:nvSpPr>
            <p:cNvPr id="255" name="Google Shape;255;p15"/>
            <p:cNvSpPr/>
            <p:nvPr/>
          </p:nvSpPr>
          <p:spPr>
            <a:xfrm>
              <a:off x="2465258" y="-30559"/>
              <a:ext cx="2031287" cy="1748088"/>
            </a:xfrm>
            <a:prstGeom prst="ellipse">
              <a:avLst/>
            </a:prstGeom>
            <a:gradFill>
              <a:gsLst>
                <a:gs pos="0">
                  <a:srgbClr val="FB8F4B"/>
                </a:gs>
                <a:gs pos="78000">
                  <a:srgbClr val="FF7E0D"/>
                </a:gs>
                <a:gs pos="100000">
                  <a:srgbClr val="FF7E0D"/>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5"/>
            <p:cNvSpPr txBox="1"/>
            <p:nvPr/>
          </p:nvSpPr>
          <p:spPr>
            <a:xfrm>
              <a:off x="2762733" y="225443"/>
              <a:ext cx="1436337" cy="1236084"/>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Direct</a:t>
              </a:r>
              <a:endParaRPr sz="1800" b="1" i="0" u="none" strike="noStrike" cap="none">
                <a:solidFill>
                  <a:srgbClr val="000000"/>
                </a:solidFill>
                <a:latin typeface="Century Gothic"/>
                <a:ea typeface="Century Gothic"/>
                <a:cs typeface="Century Gothic"/>
                <a:sym typeface="Century Gothic"/>
              </a:endParaRPr>
            </a:p>
          </p:txBody>
        </p:sp>
        <p:sp>
          <p:nvSpPr>
            <p:cNvPr id="257" name="Google Shape;257;p15"/>
            <p:cNvSpPr/>
            <p:nvPr/>
          </p:nvSpPr>
          <p:spPr>
            <a:xfrm rot="2160000">
              <a:off x="4334795" y="1297505"/>
              <a:ext cx="323874" cy="568047"/>
            </a:xfrm>
            <a:prstGeom prst="ellipse">
              <a:avLst/>
            </a:prstGeom>
            <a:gradFill>
              <a:gsLst>
                <a:gs pos="0">
                  <a:srgbClr val="FB8F4B"/>
                </a:gs>
                <a:gs pos="78000">
                  <a:srgbClr val="FF7E0D"/>
                </a:gs>
                <a:gs pos="100000">
                  <a:srgbClr val="FF7E0D"/>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5"/>
            <p:cNvSpPr txBox="1"/>
            <p:nvPr/>
          </p:nvSpPr>
          <p:spPr>
            <a:xfrm rot="2160000">
              <a:off x="4382225" y="1380694"/>
              <a:ext cx="229014" cy="401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FFFFFF"/>
                </a:solidFill>
                <a:latin typeface="Century Gothic"/>
                <a:ea typeface="Century Gothic"/>
                <a:cs typeface="Century Gothic"/>
                <a:sym typeface="Century Gothic"/>
              </a:endParaRPr>
            </a:p>
          </p:txBody>
        </p:sp>
        <p:sp>
          <p:nvSpPr>
            <p:cNvPr id="259" name="Google Shape;259;p15"/>
            <p:cNvSpPr/>
            <p:nvPr/>
          </p:nvSpPr>
          <p:spPr>
            <a:xfrm>
              <a:off x="4511750" y="1456304"/>
              <a:ext cx="2031287" cy="1748088"/>
            </a:xfrm>
            <a:prstGeom prst="ellipse">
              <a:avLst/>
            </a:prstGeom>
            <a:gradFill>
              <a:gsLst>
                <a:gs pos="0">
                  <a:srgbClr val="EAC557"/>
                </a:gs>
                <a:gs pos="78000">
                  <a:srgbClr val="F2C32A"/>
                </a:gs>
                <a:gs pos="100000">
                  <a:srgbClr val="F2C32A"/>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5"/>
            <p:cNvSpPr txBox="1"/>
            <p:nvPr/>
          </p:nvSpPr>
          <p:spPr>
            <a:xfrm>
              <a:off x="4809225" y="1712306"/>
              <a:ext cx="1436337" cy="1236084"/>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Distract</a:t>
              </a:r>
              <a:endParaRPr sz="1800" b="1" i="0" u="none" strike="noStrike" cap="none">
                <a:solidFill>
                  <a:srgbClr val="000000"/>
                </a:solidFill>
                <a:latin typeface="Century Gothic"/>
                <a:ea typeface="Century Gothic"/>
                <a:cs typeface="Century Gothic"/>
                <a:sym typeface="Century Gothic"/>
              </a:endParaRPr>
            </a:p>
          </p:txBody>
        </p:sp>
        <p:sp>
          <p:nvSpPr>
            <p:cNvPr id="261" name="Google Shape;261;p15"/>
            <p:cNvSpPr/>
            <p:nvPr/>
          </p:nvSpPr>
          <p:spPr>
            <a:xfrm rot="6471368">
              <a:off x="4997411" y="3177208"/>
              <a:ext cx="331346" cy="568047"/>
            </a:xfrm>
            <a:prstGeom prst="ellipse">
              <a:avLst/>
            </a:prstGeom>
            <a:gradFill>
              <a:gsLst>
                <a:gs pos="0">
                  <a:srgbClr val="EAC557"/>
                </a:gs>
                <a:gs pos="78000">
                  <a:srgbClr val="F2C32A"/>
                </a:gs>
                <a:gs pos="100000">
                  <a:srgbClr val="F2C32A"/>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5"/>
            <p:cNvSpPr txBox="1"/>
            <p:nvPr/>
          </p:nvSpPr>
          <p:spPr>
            <a:xfrm rot="-4328632">
              <a:off x="5045935" y="3260397"/>
              <a:ext cx="234298" cy="401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FFFFFF"/>
                </a:solidFill>
                <a:latin typeface="Century Gothic"/>
                <a:ea typeface="Century Gothic"/>
                <a:cs typeface="Century Gothic"/>
                <a:sym typeface="Century Gothic"/>
              </a:endParaRPr>
            </a:p>
          </p:txBody>
        </p:sp>
        <p:sp>
          <p:nvSpPr>
            <p:cNvPr id="263" name="Google Shape;263;p15"/>
            <p:cNvSpPr/>
            <p:nvPr/>
          </p:nvSpPr>
          <p:spPr>
            <a:xfrm>
              <a:off x="3777380" y="3735922"/>
              <a:ext cx="2031287" cy="1748088"/>
            </a:xfrm>
            <a:prstGeom prst="ellipse">
              <a:avLst/>
            </a:prstGeom>
            <a:gradFill>
              <a:gsLst>
                <a:gs pos="0">
                  <a:srgbClr val="8DC15B"/>
                </a:gs>
                <a:gs pos="78000">
                  <a:srgbClr val="80C139"/>
                </a:gs>
                <a:gs pos="100000">
                  <a:srgbClr val="80C139"/>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5"/>
            <p:cNvSpPr txBox="1"/>
            <p:nvPr/>
          </p:nvSpPr>
          <p:spPr>
            <a:xfrm>
              <a:off x="4074855" y="3991924"/>
              <a:ext cx="1436337" cy="1236084"/>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Delegate</a:t>
              </a:r>
              <a:endParaRPr sz="1800" b="1" i="0" u="none" strike="noStrike" cap="none">
                <a:solidFill>
                  <a:srgbClr val="000000"/>
                </a:solidFill>
                <a:latin typeface="Century Gothic"/>
                <a:ea typeface="Century Gothic"/>
                <a:cs typeface="Century Gothic"/>
                <a:sym typeface="Century Gothic"/>
              </a:endParaRPr>
            </a:p>
          </p:txBody>
        </p:sp>
        <p:sp>
          <p:nvSpPr>
            <p:cNvPr id="265" name="Google Shape;265;p15"/>
            <p:cNvSpPr/>
            <p:nvPr/>
          </p:nvSpPr>
          <p:spPr>
            <a:xfrm rot="-10779708">
              <a:off x="3297162" y="4318115"/>
              <a:ext cx="339374" cy="568047"/>
            </a:xfrm>
            <a:prstGeom prst="ellipse">
              <a:avLst/>
            </a:prstGeom>
            <a:gradFill>
              <a:gsLst>
                <a:gs pos="0">
                  <a:srgbClr val="8DC15B"/>
                </a:gs>
                <a:gs pos="78000">
                  <a:srgbClr val="80C139"/>
                </a:gs>
                <a:gs pos="100000">
                  <a:srgbClr val="80C139"/>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5"/>
            <p:cNvSpPr txBox="1"/>
            <p:nvPr/>
          </p:nvSpPr>
          <p:spPr>
            <a:xfrm rot="20292">
              <a:off x="3346862" y="4401304"/>
              <a:ext cx="239974" cy="401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FFFFFF"/>
                </a:solidFill>
                <a:latin typeface="Century Gothic"/>
                <a:ea typeface="Century Gothic"/>
                <a:cs typeface="Century Gothic"/>
                <a:sym typeface="Century Gothic"/>
              </a:endParaRPr>
            </a:p>
          </p:txBody>
        </p:sp>
        <p:sp>
          <p:nvSpPr>
            <p:cNvPr id="267" name="Google Shape;267;p15"/>
            <p:cNvSpPr/>
            <p:nvPr/>
          </p:nvSpPr>
          <p:spPr>
            <a:xfrm>
              <a:off x="1105822" y="3720153"/>
              <a:ext cx="2031287" cy="1748088"/>
            </a:xfrm>
            <a:prstGeom prst="ellipse">
              <a:avLst/>
            </a:prstGeom>
            <a:gradFill>
              <a:gsLst>
                <a:gs pos="0">
                  <a:srgbClr val="51CAAE"/>
                </a:gs>
                <a:gs pos="78000">
                  <a:srgbClr val="27CDAA"/>
                </a:gs>
                <a:gs pos="100000">
                  <a:srgbClr val="27CDAA"/>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5"/>
            <p:cNvSpPr txBox="1"/>
            <p:nvPr/>
          </p:nvSpPr>
          <p:spPr>
            <a:xfrm>
              <a:off x="1403297" y="3976155"/>
              <a:ext cx="1436337" cy="1236084"/>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Delay</a:t>
              </a:r>
              <a:endParaRPr sz="1800" b="1" i="0" u="none" strike="noStrike" cap="none">
                <a:solidFill>
                  <a:srgbClr val="000000"/>
                </a:solidFill>
                <a:latin typeface="Century Gothic"/>
                <a:ea typeface="Century Gothic"/>
                <a:cs typeface="Century Gothic"/>
                <a:sym typeface="Century Gothic"/>
              </a:endParaRPr>
            </a:p>
          </p:txBody>
        </p:sp>
        <p:sp>
          <p:nvSpPr>
            <p:cNvPr id="269" name="Google Shape;269;p15"/>
            <p:cNvSpPr/>
            <p:nvPr/>
          </p:nvSpPr>
          <p:spPr>
            <a:xfrm rot="-6412954">
              <a:off x="1621547" y="3186320"/>
              <a:ext cx="317678" cy="568047"/>
            </a:xfrm>
            <a:prstGeom prst="ellipse">
              <a:avLst/>
            </a:prstGeom>
            <a:gradFill>
              <a:gsLst>
                <a:gs pos="0">
                  <a:srgbClr val="51CAAE"/>
                </a:gs>
                <a:gs pos="78000">
                  <a:srgbClr val="27CDAA"/>
                </a:gs>
                <a:gs pos="100000">
                  <a:srgbClr val="27CDAA"/>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5"/>
            <p:cNvSpPr txBox="1"/>
            <p:nvPr/>
          </p:nvSpPr>
          <p:spPr>
            <a:xfrm rot="4387046">
              <a:off x="1668070" y="3269509"/>
              <a:ext cx="224632" cy="401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FFFFFF"/>
                </a:solidFill>
                <a:latin typeface="Century Gothic"/>
                <a:ea typeface="Century Gothic"/>
                <a:cs typeface="Century Gothic"/>
                <a:sym typeface="Century Gothic"/>
              </a:endParaRPr>
            </a:p>
          </p:txBody>
        </p:sp>
        <p:sp>
          <p:nvSpPr>
            <p:cNvPr id="271" name="Google Shape;271;p15"/>
            <p:cNvSpPr/>
            <p:nvPr/>
          </p:nvSpPr>
          <p:spPr>
            <a:xfrm>
              <a:off x="420591" y="1457373"/>
              <a:ext cx="2027635" cy="1745951"/>
            </a:xfrm>
            <a:prstGeom prst="ellipse">
              <a:avLst/>
            </a:prstGeom>
            <a:gradFill>
              <a:gsLst>
                <a:gs pos="0">
                  <a:srgbClr val="63A4DF"/>
                </a:gs>
                <a:gs pos="78000">
                  <a:srgbClr val="409BE2"/>
                </a:gs>
                <a:gs pos="100000">
                  <a:srgbClr val="409BE2"/>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5"/>
            <p:cNvSpPr txBox="1"/>
            <p:nvPr/>
          </p:nvSpPr>
          <p:spPr>
            <a:xfrm>
              <a:off x="717531" y="1713062"/>
              <a:ext cx="1433755" cy="123457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Document</a:t>
              </a:r>
              <a:endParaRPr sz="1800" b="1" i="0" u="none" strike="noStrike" cap="none">
                <a:solidFill>
                  <a:srgbClr val="000000"/>
                </a:solidFill>
                <a:latin typeface="Century Gothic"/>
                <a:ea typeface="Century Gothic"/>
                <a:cs typeface="Century Gothic"/>
                <a:sym typeface="Century Gothic"/>
              </a:endParaRPr>
            </a:p>
          </p:txBody>
        </p:sp>
        <p:sp>
          <p:nvSpPr>
            <p:cNvPr id="273" name="Google Shape;273;p15"/>
            <p:cNvSpPr/>
            <p:nvPr/>
          </p:nvSpPr>
          <p:spPr>
            <a:xfrm rot="-2160000">
              <a:off x="2287283" y="1308733"/>
              <a:ext cx="324666" cy="568047"/>
            </a:xfrm>
            <a:prstGeom prst="ellipse">
              <a:avLst/>
            </a:prstGeom>
            <a:gradFill>
              <a:gsLst>
                <a:gs pos="0">
                  <a:srgbClr val="63A4DF"/>
                </a:gs>
                <a:gs pos="78000">
                  <a:srgbClr val="409BE2"/>
                </a:gs>
                <a:gs pos="100000">
                  <a:srgbClr val="409BE2"/>
                </a:gs>
              </a:gsLst>
              <a:lin ang="5400000" scaled="0"/>
            </a:gradFill>
            <a:ln>
              <a:noFill/>
            </a:ln>
            <a:effectLst>
              <a:outerShdw blurRad="57150" dist="19050" dir="5400000" algn="ctr" rotWithShape="0">
                <a:srgbClr val="000000">
                  <a:alpha val="4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5"/>
            <p:cNvSpPr txBox="1"/>
            <p:nvPr/>
          </p:nvSpPr>
          <p:spPr>
            <a:xfrm rot="-2160000">
              <a:off x="2334829" y="1391922"/>
              <a:ext cx="229574" cy="401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FFFFFF"/>
                </a:solidFill>
                <a:latin typeface="Century Gothic"/>
                <a:ea typeface="Century Gothic"/>
                <a:cs typeface="Century Gothic"/>
                <a:sym typeface="Century Gothic"/>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The 5 Ds: Many ways to Intervene!</a:t>
            </a:r>
            <a:endParaRPr/>
          </a:p>
        </p:txBody>
      </p:sp>
      <p:sp>
        <p:nvSpPr>
          <p:cNvPr id="281" name="Google Shape;281;p16"/>
          <p:cNvSpPr txBox="1">
            <a:spLocks noGrp="1"/>
          </p:cNvSpPr>
          <p:nvPr>
            <p:ph type="body" idx="1"/>
          </p:nvPr>
        </p:nvSpPr>
        <p:spPr>
          <a:xfrm>
            <a:off x="677324" y="1782450"/>
            <a:ext cx="9635400" cy="38808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Clr>
                <a:srgbClr val="2F3336"/>
              </a:buClr>
              <a:buSzPts val="2600"/>
              <a:buFont typeface="Lato"/>
              <a:buAutoNum type="arabicPeriod"/>
            </a:pPr>
            <a:r>
              <a:rPr lang="en-US" sz="2600" b="1">
                <a:solidFill>
                  <a:srgbClr val="2F3336"/>
                </a:solidFill>
                <a:highlight>
                  <a:srgbClr val="F5F5F5"/>
                </a:highlight>
              </a:rPr>
              <a:t>Direct</a:t>
            </a:r>
            <a:r>
              <a:rPr lang="en-US" sz="2600">
                <a:solidFill>
                  <a:srgbClr val="2F3336"/>
                </a:solidFill>
                <a:highlight>
                  <a:srgbClr val="F5F5F5"/>
                </a:highlight>
              </a:rPr>
              <a:t>: You ask the victim if they are okay or offer help during the event.</a:t>
            </a:r>
            <a:endParaRPr sz="2600">
              <a:solidFill>
                <a:srgbClr val="2F3336"/>
              </a:solidFill>
              <a:highlight>
                <a:srgbClr val="F5F5F5"/>
              </a:highlight>
            </a:endParaRPr>
          </a:p>
          <a:p>
            <a:pPr marL="457200" lvl="0" indent="-393700" algn="l" rtl="0">
              <a:lnSpc>
                <a:spcPct val="115000"/>
              </a:lnSpc>
              <a:spcBef>
                <a:spcPts val="0"/>
              </a:spcBef>
              <a:spcAft>
                <a:spcPts val="0"/>
              </a:spcAft>
              <a:buClr>
                <a:srgbClr val="2F3336"/>
              </a:buClr>
              <a:buSzPts val="2600"/>
              <a:buFont typeface="Lato"/>
              <a:buAutoNum type="arabicPeriod"/>
            </a:pPr>
            <a:r>
              <a:rPr lang="en-US" sz="2600" b="1">
                <a:solidFill>
                  <a:srgbClr val="2F3336"/>
                </a:solidFill>
                <a:highlight>
                  <a:srgbClr val="F5F5F5"/>
                </a:highlight>
              </a:rPr>
              <a:t>Distract</a:t>
            </a:r>
            <a:r>
              <a:rPr lang="en-US" sz="2600">
                <a:solidFill>
                  <a:srgbClr val="2F3336"/>
                </a:solidFill>
                <a:highlight>
                  <a:srgbClr val="F5F5F5"/>
                </a:highlight>
              </a:rPr>
              <a:t>: You distract the offender (i.e. ask someone for directions).</a:t>
            </a:r>
            <a:endParaRPr sz="2600">
              <a:solidFill>
                <a:srgbClr val="2F3336"/>
              </a:solidFill>
              <a:highlight>
                <a:srgbClr val="F5F5F5"/>
              </a:highlight>
            </a:endParaRPr>
          </a:p>
          <a:p>
            <a:pPr marL="457200" lvl="0" indent="-393700" algn="l" rtl="0">
              <a:lnSpc>
                <a:spcPct val="115000"/>
              </a:lnSpc>
              <a:spcBef>
                <a:spcPts val="0"/>
              </a:spcBef>
              <a:spcAft>
                <a:spcPts val="0"/>
              </a:spcAft>
              <a:buClr>
                <a:srgbClr val="2F3336"/>
              </a:buClr>
              <a:buSzPts val="2600"/>
              <a:buFont typeface="Lato"/>
              <a:buAutoNum type="arabicPeriod"/>
            </a:pPr>
            <a:r>
              <a:rPr lang="en-US" sz="2600" b="1">
                <a:solidFill>
                  <a:srgbClr val="2F3336"/>
                </a:solidFill>
                <a:highlight>
                  <a:srgbClr val="F5F5F5"/>
                </a:highlight>
              </a:rPr>
              <a:t>Delegate</a:t>
            </a:r>
            <a:r>
              <a:rPr lang="en-US" sz="2600">
                <a:solidFill>
                  <a:srgbClr val="2F3336"/>
                </a:solidFill>
                <a:highlight>
                  <a:srgbClr val="F5F5F5"/>
                </a:highlight>
              </a:rPr>
              <a:t>: You tell a professor, authority figure, etc. you are concerned about someone.</a:t>
            </a:r>
            <a:endParaRPr sz="2600">
              <a:solidFill>
                <a:srgbClr val="2F3336"/>
              </a:solidFill>
              <a:highlight>
                <a:srgbClr val="F5F5F5"/>
              </a:highlight>
            </a:endParaRPr>
          </a:p>
          <a:p>
            <a:pPr marL="457200" lvl="0" indent="-393700" algn="l" rtl="0">
              <a:lnSpc>
                <a:spcPct val="115000"/>
              </a:lnSpc>
              <a:spcBef>
                <a:spcPts val="0"/>
              </a:spcBef>
              <a:spcAft>
                <a:spcPts val="0"/>
              </a:spcAft>
              <a:buClr>
                <a:srgbClr val="2F3336"/>
              </a:buClr>
              <a:buSzPts val="2600"/>
              <a:buFont typeface="Lato"/>
              <a:buAutoNum type="arabicPeriod"/>
            </a:pPr>
            <a:r>
              <a:rPr lang="en-US" sz="2600" b="1">
                <a:solidFill>
                  <a:srgbClr val="2F3336"/>
                </a:solidFill>
                <a:highlight>
                  <a:srgbClr val="F5F5F5"/>
                </a:highlight>
              </a:rPr>
              <a:t>Delay</a:t>
            </a:r>
            <a:r>
              <a:rPr lang="en-US" sz="2600">
                <a:solidFill>
                  <a:srgbClr val="2F3336"/>
                </a:solidFill>
                <a:highlight>
                  <a:srgbClr val="F5F5F5"/>
                </a:highlight>
              </a:rPr>
              <a:t>: If the event isn’t severe or an emergency, wait until it is over to approach the victim and offer support, validation, and resources.</a:t>
            </a:r>
            <a:endParaRPr sz="2600">
              <a:solidFill>
                <a:srgbClr val="2F3336"/>
              </a:solidFill>
              <a:highlight>
                <a:srgbClr val="F5F5F5"/>
              </a:highlight>
            </a:endParaRPr>
          </a:p>
          <a:p>
            <a:pPr marL="457200" lvl="0" indent="-393700" algn="l" rtl="0">
              <a:lnSpc>
                <a:spcPct val="115000"/>
              </a:lnSpc>
              <a:spcBef>
                <a:spcPts val="0"/>
              </a:spcBef>
              <a:spcAft>
                <a:spcPts val="0"/>
              </a:spcAft>
              <a:buClr>
                <a:srgbClr val="2F3336"/>
              </a:buClr>
              <a:buSzPts val="2600"/>
              <a:buFont typeface="Lato"/>
              <a:buAutoNum type="arabicPeriod"/>
            </a:pPr>
            <a:r>
              <a:rPr lang="en-US" sz="2600" b="1">
                <a:solidFill>
                  <a:srgbClr val="2F3336"/>
                </a:solidFill>
                <a:highlight>
                  <a:srgbClr val="F5F5F5"/>
                </a:highlight>
              </a:rPr>
              <a:t>Document</a:t>
            </a:r>
            <a:r>
              <a:rPr lang="en-US" sz="2600">
                <a:solidFill>
                  <a:srgbClr val="2F3336"/>
                </a:solidFill>
                <a:highlight>
                  <a:srgbClr val="F5F5F5"/>
                </a:highlight>
              </a:rPr>
              <a:t>: Video or write down the events you witness.</a:t>
            </a:r>
            <a:endParaRPr sz="2600">
              <a:solidFill>
                <a:srgbClr val="2F3336"/>
              </a:solidFill>
              <a:highlight>
                <a:srgbClr val="F5F5F5"/>
              </a:highlight>
            </a:endParaRPr>
          </a:p>
          <a:p>
            <a:pPr marL="0" lvl="0" indent="0" algn="l" rtl="0">
              <a:lnSpc>
                <a:spcPct val="100000"/>
              </a:lnSpc>
              <a:spcBef>
                <a:spcPts val="1000"/>
              </a:spcBef>
              <a:spcAft>
                <a:spcPts val="0"/>
              </a:spcAft>
              <a:buSzPts val="1440"/>
              <a:buNone/>
            </a:pP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Be Proactive!</a:t>
            </a:r>
            <a:endParaRPr/>
          </a:p>
        </p:txBody>
      </p:sp>
      <p:sp>
        <p:nvSpPr>
          <p:cNvPr id="288" name="Google Shape;288;p17"/>
          <p:cNvSpPr txBox="1">
            <a:spLocks noGrp="1"/>
          </p:cNvSpPr>
          <p:nvPr>
            <p:ph type="body" idx="1"/>
          </p:nvPr>
        </p:nvSpPr>
        <p:spPr>
          <a:xfrm>
            <a:off x="436098" y="1800665"/>
            <a:ext cx="5196651" cy="424069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en-US" sz="2400"/>
              <a:t>Are you part of a student group or club? Incorporate bystander intervention tips or info about SADDVS into your next meeting.</a:t>
            </a:r>
            <a:endParaRPr sz="2400"/>
          </a:p>
          <a:p>
            <a:pPr marL="342900" lvl="0" indent="-342900" algn="l" rtl="0">
              <a:lnSpc>
                <a:spcPct val="100000"/>
              </a:lnSpc>
              <a:spcBef>
                <a:spcPts val="1000"/>
              </a:spcBef>
              <a:spcAft>
                <a:spcPts val="0"/>
              </a:spcAft>
              <a:buSzPts val="1920"/>
              <a:buChar char="►"/>
            </a:pPr>
            <a:r>
              <a:rPr lang="en-US" sz="2400"/>
              <a:t>Post something on social media about your stance on bystander intervention (it’s always helpful to include a link to a successful bystander story!)</a:t>
            </a:r>
            <a:endParaRPr/>
          </a:p>
          <a:p>
            <a:pPr marL="342900" lvl="0" indent="-342900" algn="l" rtl="0">
              <a:lnSpc>
                <a:spcPct val="100000"/>
              </a:lnSpc>
              <a:spcBef>
                <a:spcPts val="1000"/>
              </a:spcBef>
              <a:spcAft>
                <a:spcPts val="0"/>
              </a:spcAft>
              <a:buSzPts val="1920"/>
              <a:buChar char="►"/>
            </a:pPr>
            <a:r>
              <a:rPr lang="en-US" sz="2400"/>
              <a:t>Like, share, repost, or comment on some similar posts you see from friends.</a:t>
            </a:r>
            <a:endParaRPr sz="2400"/>
          </a:p>
          <a:p>
            <a:pPr marL="342900" lvl="0" indent="-220980" algn="l" rtl="0">
              <a:lnSpc>
                <a:spcPct val="100000"/>
              </a:lnSpc>
              <a:spcBef>
                <a:spcPts val="1000"/>
              </a:spcBef>
              <a:spcAft>
                <a:spcPts val="0"/>
              </a:spcAft>
              <a:buSzPts val="1920"/>
              <a:buNone/>
            </a:pPr>
            <a:endParaRPr sz="2400"/>
          </a:p>
        </p:txBody>
      </p:sp>
      <p:pic>
        <p:nvPicPr>
          <p:cNvPr id="289" name="Google Shape;289;p17"/>
          <p:cNvPicPr preferRelativeResize="0"/>
          <p:nvPr/>
        </p:nvPicPr>
        <p:blipFill rotWithShape="1">
          <a:blip r:embed="rId3">
            <a:alphaModFix/>
          </a:blip>
          <a:srcRect/>
          <a:stretch/>
        </p:blipFill>
        <p:spPr>
          <a:xfrm>
            <a:off x="5792172" y="1939031"/>
            <a:ext cx="5949663" cy="39639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fade">
                                      <p:cBhvr>
                                        <p:cTn id="7" dur="500"/>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fade">
                                      <p:cBhvr>
                                        <p:cTn id="12" dur="500"/>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fade">
                                      <p:cBhvr>
                                        <p:cTn id="17" dur="500"/>
                                        <p:tgtEl>
                                          <p:spTgt spid="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xEl>
                                              <p:pRg st="3" end="3"/>
                                            </p:txEl>
                                          </p:spTgt>
                                        </p:tgtEl>
                                        <p:attrNameLst>
                                          <p:attrName>style.visibility</p:attrName>
                                        </p:attrNameLst>
                                      </p:cBhvr>
                                      <p:to>
                                        <p:strVal val="visible"/>
                                      </p:to>
                                    </p:set>
                                    <p:animEffect transition="in" filter="fade">
                                      <p:cBhvr>
                                        <p:cTn id="22" dur="500"/>
                                        <p:tgtEl>
                                          <p:spTgt spid="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 calcmode="lin" valueType="num">
                                      <p:cBhvr additive="base">
                                        <p:cTn id="27" dur="500"/>
                                        <p:tgtEl>
                                          <p:spTgt spid="2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Be Proactive!</a:t>
            </a:r>
            <a:endParaRPr/>
          </a:p>
        </p:txBody>
      </p:sp>
      <p:sp>
        <p:nvSpPr>
          <p:cNvPr id="296" name="Google Shape;296;p18"/>
          <p:cNvSpPr txBox="1">
            <a:spLocks noGrp="1"/>
          </p:cNvSpPr>
          <p:nvPr>
            <p:ph type="body" idx="1"/>
          </p:nvPr>
        </p:nvSpPr>
        <p:spPr>
          <a:xfrm>
            <a:off x="677334" y="1930400"/>
            <a:ext cx="4921608" cy="43719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en-US" sz="2400"/>
              <a:t>Have a conversation with your family on why these issues are of value for your community.</a:t>
            </a:r>
            <a:endParaRPr/>
          </a:p>
          <a:p>
            <a:pPr marL="342900" lvl="0" indent="-342900" algn="l" rtl="0">
              <a:lnSpc>
                <a:spcPct val="100000"/>
              </a:lnSpc>
              <a:spcBef>
                <a:spcPts val="1000"/>
              </a:spcBef>
              <a:spcAft>
                <a:spcPts val="0"/>
              </a:spcAft>
              <a:buSzPts val="1920"/>
              <a:buChar char="►"/>
            </a:pPr>
            <a:r>
              <a:rPr lang="en-US" sz="2400"/>
              <a:t>Talk to your friends, teammates or classmates about what they can be doing—encourage others to be active bystanders if they come to you for advice</a:t>
            </a:r>
            <a:endParaRPr/>
          </a:p>
          <a:p>
            <a:pPr marL="342900" lvl="0" indent="-342900" algn="l" rtl="0">
              <a:lnSpc>
                <a:spcPct val="100000"/>
              </a:lnSpc>
              <a:spcBef>
                <a:spcPts val="1000"/>
              </a:spcBef>
              <a:spcAft>
                <a:spcPts val="0"/>
              </a:spcAft>
              <a:buSzPts val="1920"/>
              <a:buChar char="►"/>
            </a:pPr>
            <a:r>
              <a:rPr lang="en-US" sz="2400"/>
              <a:t>Positively reinforce anyone who you see intervene on someone’s behalf</a:t>
            </a:r>
            <a:endParaRPr/>
          </a:p>
          <a:p>
            <a:pPr marL="342900" lvl="0" indent="-220980" algn="l" rtl="0">
              <a:lnSpc>
                <a:spcPct val="100000"/>
              </a:lnSpc>
              <a:spcBef>
                <a:spcPts val="1000"/>
              </a:spcBef>
              <a:spcAft>
                <a:spcPts val="0"/>
              </a:spcAft>
              <a:buSzPts val="1920"/>
              <a:buNone/>
            </a:pPr>
            <a:endParaRPr sz="2400"/>
          </a:p>
        </p:txBody>
      </p:sp>
      <p:pic>
        <p:nvPicPr>
          <p:cNvPr id="297" name="Google Shape;297;p18" descr="https://media-public.canva.com/MADGv3kyPng/7/screen_2x.jpg"/>
          <p:cNvPicPr preferRelativeResize="0"/>
          <p:nvPr/>
        </p:nvPicPr>
        <p:blipFill rotWithShape="1">
          <a:blip r:embed="rId3">
            <a:alphaModFix/>
          </a:blip>
          <a:srcRect/>
          <a:stretch/>
        </p:blipFill>
        <p:spPr>
          <a:xfrm>
            <a:off x="5753687" y="1930400"/>
            <a:ext cx="6164517" cy="41109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fade">
                                      <p:cBhvr>
                                        <p:cTn id="7" dur="500"/>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xEl>
                                              <p:pRg st="1" end="1"/>
                                            </p:txEl>
                                          </p:spTgt>
                                        </p:tgtEl>
                                        <p:attrNameLst>
                                          <p:attrName>style.visibility</p:attrName>
                                        </p:attrNameLst>
                                      </p:cBhvr>
                                      <p:to>
                                        <p:strVal val="visible"/>
                                      </p:to>
                                    </p:set>
                                    <p:animEffect transition="in" filter="fade">
                                      <p:cBhvr>
                                        <p:cTn id="12" dur="500"/>
                                        <p:tgtEl>
                                          <p:spTgt spid="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xEl>
                                              <p:pRg st="2" end="2"/>
                                            </p:txEl>
                                          </p:spTgt>
                                        </p:tgtEl>
                                        <p:attrNameLst>
                                          <p:attrName>style.visibility</p:attrName>
                                        </p:attrNameLst>
                                      </p:cBhvr>
                                      <p:to>
                                        <p:strVal val="visible"/>
                                      </p:to>
                                    </p:set>
                                    <p:animEffect transition="in" filter="fade">
                                      <p:cBhvr>
                                        <p:cTn id="17" dur="500"/>
                                        <p:tgtEl>
                                          <p:spTgt spid="2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
                                            <p:txEl>
                                              <p:pRg st="3" end="3"/>
                                            </p:txEl>
                                          </p:spTgt>
                                        </p:tgtEl>
                                        <p:attrNameLst>
                                          <p:attrName>style.visibility</p:attrName>
                                        </p:attrNameLst>
                                      </p:cBhvr>
                                      <p:to>
                                        <p:strVal val="visible"/>
                                      </p:to>
                                    </p:set>
                                    <p:animEffect transition="in" filter="fade">
                                      <p:cBhvr>
                                        <p:cTn id="22" dur="500"/>
                                        <p:tgtEl>
                                          <p:spTgt spid="2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 calcmode="lin" valueType="num">
                                      <p:cBhvr additive="base">
                                        <p:cTn id="27" dur="500"/>
                                        <p:tgtEl>
                                          <p:spTgt spid="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Your personal mission statement</a:t>
            </a:r>
            <a:endParaRPr/>
          </a:p>
        </p:txBody>
      </p:sp>
      <p:sp>
        <p:nvSpPr>
          <p:cNvPr id="304" name="Google Shape;304;p19"/>
          <p:cNvSpPr txBox="1">
            <a:spLocks noGrp="1"/>
          </p:cNvSpPr>
          <p:nvPr>
            <p:ph type="body" idx="1"/>
          </p:nvPr>
        </p:nvSpPr>
        <p:spPr>
          <a:xfrm>
            <a:off x="677334" y="1930400"/>
            <a:ext cx="5104488" cy="470251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en-US" sz="2400" dirty="0"/>
              <a:t>Take 20 minutes alone to quietly come up with a mission statement that describes how you’re going to intervene to help others during your time at Edmonds College. Include one proactive action item in your mission statement!</a:t>
            </a:r>
            <a:endParaRPr dirty="0"/>
          </a:p>
          <a:p>
            <a:pPr marL="342900" lvl="0" indent="-342900" algn="l" rtl="0">
              <a:lnSpc>
                <a:spcPct val="100000"/>
              </a:lnSpc>
              <a:spcBef>
                <a:spcPts val="1000"/>
              </a:spcBef>
              <a:spcAft>
                <a:spcPts val="0"/>
              </a:spcAft>
              <a:buSzPts val="1920"/>
              <a:buChar char="►"/>
            </a:pPr>
            <a:r>
              <a:rPr lang="en-US" sz="2400" dirty="0"/>
              <a:t>Share your unique statement with </a:t>
            </a:r>
            <a:r>
              <a:rPr lang="en-US" sz="2000" u="sng" dirty="0" smtClean="0">
                <a:solidFill>
                  <a:schemeClr val="hlink"/>
                </a:solidFill>
              </a:rPr>
              <a:t>stewart.sinning@Edmonds.edu</a:t>
            </a:r>
            <a:r>
              <a:rPr lang="en-US" sz="2000" dirty="0" smtClean="0"/>
              <a:t> </a:t>
            </a:r>
            <a:r>
              <a:rPr lang="en-US" sz="2400" dirty="0"/>
              <a:t>for a possibility of being featured on the website!</a:t>
            </a:r>
            <a:endParaRPr sz="2400" dirty="0"/>
          </a:p>
        </p:txBody>
      </p:sp>
      <p:pic>
        <p:nvPicPr>
          <p:cNvPr id="305" name="Google Shape;305;p19"/>
          <p:cNvPicPr preferRelativeResize="0"/>
          <p:nvPr/>
        </p:nvPicPr>
        <p:blipFill rotWithShape="1">
          <a:blip r:embed="rId3">
            <a:alphaModFix/>
          </a:blip>
          <a:srcRect/>
          <a:stretch/>
        </p:blipFill>
        <p:spPr>
          <a:xfrm>
            <a:off x="5918258" y="1930400"/>
            <a:ext cx="5926738" cy="41581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500"/>
                                        <p:tgtEl>
                                          <p:spTgt spid="3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xEl>
                                              <p:pRg st="1" end="1"/>
                                            </p:txEl>
                                          </p:spTgt>
                                        </p:tgtEl>
                                        <p:attrNameLst>
                                          <p:attrName>style.visibility</p:attrName>
                                        </p:attrNameLst>
                                      </p:cBhvr>
                                      <p:to>
                                        <p:strVal val="visible"/>
                                      </p:to>
                                    </p:set>
                                    <p:animEffect transition="in" filter="fade">
                                      <p:cBhvr>
                                        <p:cTn id="12" dur="500"/>
                                        <p:tgtEl>
                                          <p:spTgt spid="3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5"/>
                                        </p:tgtEl>
                                        <p:attrNameLst>
                                          <p:attrName>style.visibility</p:attrName>
                                        </p:attrNameLst>
                                      </p:cBhvr>
                                      <p:to>
                                        <p:strVal val="visible"/>
                                      </p:to>
                                    </p:set>
                                    <p:anim calcmode="lin" valueType="num">
                                      <p:cBhvr additive="base">
                                        <p:cTn id="17" dur="500"/>
                                        <p:tgtEl>
                                          <p:spTgt spid="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Objectives: You will learn...</a:t>
            </a:r>
            <a:endParaRPr/>
          </a:p>
        </p:txBody>
      </p:sp>
      <p:sp>
        <p:nvSpPr>
          <p:cNvPr id="156" name="Google Shape;156;p2"/>
          <p:cNvSpPr txBox="1">
            <a:spLocks noGrp="1"/>
          </p:cNvSpPr>
          <p:nvPr>
            <p:ph type="body" idx="1"/>
          </p:nvPr>
        </p:nvSpPr>
        <p:spPr>
          <a:xfrm>
            <a:off x="422031" y="1786596"/>
            <a:ext cx="5444197" cy="479708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920"/>
              <a:buFont typeface="Trebuchet MS"/>
              <a:buAutoNum type="arabicPeriod"/>
            </a:pPr>
            <a:r>
              <a:rPr lang="en-US" sz="2400"/>
              <a:t>What a “bystander” is and why it’s an important role</a:t>
            </a:r>
            <a:endParaRPr/>
          </a:p>
          <a:p>
            <a:pPr marL="457200" lvl="0" indent="-457200" algn="l" rtl="0">
              <a:lnSpc>
                <a:spcPct val="100000"/>
              </a:lnSpc>
              <a:spcBef>
                <a:spcPts val="1000"/>
              </a:spcBef>
              <a:spcAft>
                <a:spcPts val="0"/>
              </a:spcAft>
              <a:buSzPts val="1920"/>
              <a:buFont typeface="Trebuchet MS"/>
              <a:buAutoNum type="arabicPeriod"/>
            </a:pPr>
            <a:r>
              <a:rPr lang="en-US" sz="2400"/>
              <a:t>What is sexual assault, domestic/dating violence, and stalking ?</a:t>
            </a:r>
            <a:endParaRPr sz="2400"/>
          </a:p>
          <a:p>
            <a:pPr marL="457200" lvl="0" indent="-457200" algn="l" rtl="0">
              <a:lnSpc>
                <a:spcPct val="100000"/>
              </a:lnSpc>
              <a:spcBef>
                <a:spcPts val="1000"/>
              </a:spcBef>
              <a:spcAft>
                <a:spcPts val="0"/>
              </a:spcAft>
              <a:buSzPts val="1920"/>
              <a:buFont typeface="Trebuchet MS"/>
              <a:buAutoNum type="arabicPeriod"/>
            </a:pPr>
            <a:r>
              <a:rPr lang="en-US" sz="2400"/>
              <a:t>Barriers to intervening </a:t>
            </a:r>
            <a:endParaRPr/>
          </a:p>
          <a:p>
            <a:pPr marL="457200" lvl="0" indent="-457200" algn="l" rtl="0">
              <a:lnSpc>
                <a:spcPct val="100000"/>
              </a:lnSpc>
              <a:spcBef>
                <a:spcPts val="1000"/>
              </a:spcBef>
              <a:spcAft>
                <a:spcPts val="0"/>
              </a:spcAft>
              <a:buSzPts val="1920"/>
              <a:buFont typeface="Trebuchet MS"/>
              <a:buAutoNum type="arabicPeriod"/>
            </a:pPr>
            <a:r>
              <a:rPr lang="en-US" sz="2400"/>
              <a:t>Where to refer if a friend or resident experiences this</a:t>
            </a:r>
            <a:endParaRPr sz="2400"/>
          </a:p>
          <a:p>
            <a:pPr marL="457200" lvl="0" indent="-457200" algn="l" rtl="0">
              <a:lnSpc>
                <a:spcPct val="100000"/>
              </a:lnSpc>
              <a:spcBef>
                <a:spcPts val="1000"/>
              </a:spcBef>
              <a:spcAft>
                <a:spcPts val="0"/>
              </a:spcAft>
              <a:buSzPts val="1920"/>
              <a:buFont typeface="Trebuchet MS"/>
              <a:buAutoNum type="arabicPeriod"/>
            </a:pPr>
            <a:r>
              <a:rPr lang="en-US" sz="2400"/>
              <a:t>Where to seek services for secondary trauma</a:t>
            </a:r>
            <a:endParaRPr/>
          </a:p>
          <a:p>
            <a:pPr marL="0" lvl="0" indent="0" algn="l" rtl="0">
              <a:lnSpc>
                <a:spcPct val="100000"/>
              </a:lnSpc>
              <a:spcBef>
                <a:spcPts val="1000"/>
              </a:spcBef>
              <a:spcAft>
                <a:spcPts val="0"/>
              </a:spcAft>
              <a:buSzPts val="1920"/>
              <a:buNone/>
            </a:pPr>
            <a:endParaRPr sz="2400"/>
          </a:p>
        </p:txBody>
      </p:sp>
      <p:pic>
        <p:nvPicPr>
          <p:cNvPr id="157" name="Google Shape;157;p2"/>
          <p:cNvPicPr preferRelativeResize="0"/>
          <p:nvPr/>
        </p:nvPicPr>
        <p:blipFill rotWithShape="1">
          <a:blip r:embed="rId3">
            <a:alphaModFix/>
          </a:blip>
          <a:srcRect/>
          <a:stretch/>
        </p:blipFill>
        <p:spPr>
          <a:xfrm>
            <a:off x="6126700" y="2248235"/>
            <a:ext cx="5847251" cy="38738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 calcmode="lin" valueType="num">
                                      <p:cBhvr additive="base">
                                        <p:cTn id="7" dur="500"/>
                                        <p:tgtEl>
                                          <p:spTgt spid="1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 calcmode="lin" valueType="num">
                                      <p:cBhvr additive="base">
                                        <p:cTn id="12" dur="500"/>
                                        <p:tgtEl>
                                          <p:spTgt spid="1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 calcmode="lin" valueType="num">
                                      <p:cBhvr additive="base">
                                        <p:cTn id="17" dur="500"/>
                                        <p:tgtEl>
                                          <p:spTgt spid="1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6">
                                            <p:txEl>
                                              <p:pRg st="3" end="3"/>
                                            </p:txEl>
                                          </p:spTgt>
                                        </p:tgtEl>
                                        <p:attrNameLst>
                                          <p:attrName>style.visibility</p:attrName>
                                        </p:attrNameLst>
                                      </p:cBhvr>
                                      <p:to>
                                        <p:strVal val="visible"/>
                                      </p:to>
                                    </p:set>
                                    <p:anim calcmode="lin" valueType="num">
                                      <p:cBhvr additive="base">
                                        <p:cTn id="22" dur="500"/>
                                        <p:tgtEl>
                                          <p:spTgt spid="1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6">
                                            <p:txEl>
                                              <p:pRg st="4" end="4"/>
                                            </p:txEl>
                                          </p:spTgt>
                                        </p:tgtEl>
                                        <p:attrNameLst>
                                          <p:attrName>style.visibility</p:attrName>
                                        </p:attrNameLst>
                                      </p:cBhvr>
                                      <p:to>
                                        <p:strVal val="visible"/>
                                      </p:to>
                                    </p:set>
                                    <p:anim calcmode="lin" valueType="num">
                                      <p:cBhvr additive="base">
                                        <p:cTn id="27" dur="500"/>
                                        <p:tgtEl>
                                          <p:spTgt spid="15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6">
                                            <p:txEl>
                                              <p:pRg st="5" end="5"/>
                                            </p:txEl>
                                          </p:spTgt>
                                        </p:tgtEl>
                                        <p:attrNameLst>
                                          <p:attrName>style.visibility</p:attrName>
                                        </p:attrNameLst>
                                      </p:cBhvr>
                                      <p:to>
                                        <p:strVal val="visible"/>
                                      </p:to>
                                    </p:set>
                                    <p:anim calcmode="lin" valueType="num">
                                      <p:cBhvr additive="base">
                                        <p:cTn id="32" dur="500"/>
                                        <p:tgtEl>
                                          <p:spTgt spid="15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Secondary Trauma</a:t>
            </a:r>
            <a:endParaRPr/>
          </a:p>
        </p:txBody>
      </p:sp>
      <p:sp>
        <p:nvSpPr>
          <p:cNvPr id="312" name="Google Shape;312;p20"/>
          <p:cNvSpPr txBox="1">
            <a:spLocks noGrp="1"/>
          </p:cNvSpPr>
          <p:nvPr>
            <p:ph type="body" idx="1"/>
          </p:nvPr>
        </p:nvSpPr>
        <p:spPr>
          <a:xfrm>
            <a:off x="448725" y="1324950"/>
            <a:ext cx="5226900" cy="4593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en-US" sz="2400"/>
              <a:t>What is it?</a:t>
            </a:r>
            <a:endParaRPr/>
          </a:p>
          <a:p>
            <a:pPr marL="742950" lvl="1" indent="-285750" algn="l" rtl="0">
              <a:lnSpc>
                <a:spcPct val="100000"/>
              </a:lnSpc>
              <a:spcBef>
                <a:spcPts val="1000"/>
              </a:spcBef>
              <a:spcAft>
                <a:spcPts val="0"/>
              </a:spcAft>
              <a:buSzPts val="1600"/>
              <a:buChar char="►"/>
            </a:pPr>
            <a:r>
              <a:rPr lang="en-US" sz="2000"/>
              <a:t>Indirect exposure to a </a:t>
            </a:r>
            <a:r>
              <a:rPr lang="en-US" sz="2000" b="1"/>
              <a:t>traumatic</a:t>
            </a:r>
            <a:r>
              <a:rPr lang="en-US" sz="2000"/>
              <a:t> event through first-hand account or narrative of that event. Any person who has a significant relationship with a survivor of </a:t>
            </a:r>
            <a:r>
              <a:rPr lang="en-US" sz="2000" b="1"/>
              <a:t>trauma</a:t>
            </a:r>
            <a:r>
              <a:rPr lang="en-US" sz="2000"/>
              <a:t> may also come to experience </a:t>
            </a:r>
            <a:r>
              <a:rPr lang="en-US" sz="2000" b="1"/>
              <a:t>secondary traumatization</a:t>
            </a:r>
            <a:endParaRPr sz="2000"/>
          </a:p>
          <a:p>
            <a:pPr marL="342900" lvl="0" indent="-323850" algn="l" rtl="0">
              <a:lnSpc>
                <a:spcPct val="100000"/>
              </a:lnSpc>
              <a:spcBef>
                <a:spcPts val="1000"/>
              </a:spcBef>
              <a:spcAft>
                <a:spcPts val="0"/>
              </a:spcAft>
              <a:buSzPts val="1620"/>
              <a:buChar char="►"/>
            </a:pPr>
            <a:r>
              <a:rPr lang="en-US" sz="2100"/>
              <a:t>Counseling center: (425)640-1358</a:t>
            </a:r>
            <a:endParaRPr sz="1500"/>
          </a:p>
          <a:p>
            <a:pPr marL="342900" lvl="0" indent="-323850" algn="l" rtl="0">
              <a:lnSpc>
                <a:spcPct val="100000"/>
              </a:lnSpc>
              <a:spcBef>
                <a:spcPts val="1000"/>
              </a:spcBef>
              <a:spcAft>
                <a:spcPts val="0"/>
              </a:spcAft>
              <a:buSzPts val="1620"/>
              <a:buChar char="►"/>
            </a:pPr>
            <a:r>
              <a:rPr lang="en-US" sz="2100"/>
              <a:t>Sexual Assault crisis line: (425)252-4800</a:t>
            </a:r>
            <a:endParaRPr sz="2100"/>
          </a:p>
          <a:p>
            <a:pPr marL="342900" lvl="0" indent="-342900" algn="l" rtl="0">
              <a:lnSpc>
                <a:spcPct val="100000"/>
              </a:lnSpc>
              <a:spcBef>
                <a:spcPts val="1000"/>
              </a:spcBef>
              <a:spcAft>
                <a:spcPts val="0"/>
              </a:spcAft>
              <a:buSzPts val="2100"/>
              <a:buChar char="►"/>
            </a:pPr>
            <a:r>
              <a:rPr lang="en-US" sz="2100"/>
              <a:t>Domestic Violence crisis line: (425)252-2873</a:t>
            </a:r>
            <a:endParaRPr sz="2100"/>
          </a:p>
        </p:txBody>
      </p:sp>
      <p:pic>
        <p:nvPicPr>
          <p:cNvPr id="313" name="Google Shape;313;p20"/>
          <p:cNvPicPr preferRelativeResize="0"/>
          <p:nvPr/>
        </p:nvPicPr>
        <p:blipFill rotWithShape="1">
          <a:blip r:embed="rId3">
            <a:alphaModFix/>
          </a:blip>
          <a:srcRect/>
          <a:stretch/>
        </p:blipFill>
        <p:spPr>
          <a:xfrm>
            <a:off x="5879699" y="1643326"/>
            <a:ext cx="5609876" cy="3737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fade">
                                      <p:cBhvr>
                                        <p:cTn id="7" dur="500"/>
                                        <p:tgtEl>
                                          <p:spTgt spid="3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xEl>
                                              <p:pRg st="1" end="1"/>
                                            </p:txEl>
                                          </p:spTgt>
                                        </p:tgtEl>
                                        <p:attrNameLst>
                                          <p:attrName>style.visibility</p:attrName>
                                        </p:attrNameLst>
                                      </p:cBhvr>
                                      <p:to>
                                        <p:strVal val="visible"/>
                                      </p:to>
                                    </p:set>
                                    <p:animEffect transition="in" filter="fade">
                                      <p:cBhvr>
                                        <p:cTn id="12" dur="500"/>
                                        <p:tgtEl>
                                          <p:spTgt spid="3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xEl>
                                              <p:pRg st="2" end="2"/>
                                            </p:txEl>
                                          </p:spTgt>
                                        </p:tgtEl>
                                        <p:attrNameLst>
                                          <p:attrName>style.visibility</p:attrName>
                                        </p:attrNameLst>
                                      </p:cBhvr>
                                      <p:to>
                                        <p:strVal val="visible"/>
                                      </p:to>
                                    </p:set>
                                    <p:animEffect transition="in" filter="fade">
                                      <p:cBhvr>
                                        <p:cTn id="17" dur="500"/>
                                        <p:tgtEl>
                                          <p:spTgt spid="3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2">
                                            <p:txEl>
                                              <p:pRg st="3" end="3"/>
                                            </p:txEl>
                                          </p:spTgt>
                                        </p:tgtEl>
                                        <p:attrNameLst>
                                          <p:attrName>style.visibility</p:attrName>
                                        </p:attrNameLst>
                                      </p:cBhvr>
                                      <p:to>
                                        <p:strVal val="visible"/>
                                      </p:to>
                                    </p:set>
                                    <p:animEffect transition="in" filter="fade">
                                      <p:cBhvr>
                                        <p:cTn id="22" dur="500"/>
                                        <p:tgtEl>
                                          <p:spTgt spid="3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2">
                                            <p:txEl>
                                              <p:pRg st="4" end="4"/>
                                            </p:txEl>
                                          </p:spTgt>
                                        </p:tgtEl>
                                        <p:attrNameLst>
                                          <p:attrName>style.visibility</p:attrName>
                                        </p:attrNameLst>
                                      </p:cBhvr>
                                      <p:to>
                                        <p:strVal val="visible"/>
                                      </p:to>
                                    </p:set>
                                    <p:animEffect transition="in" filter="fade">
                                      <p:cBhvr>
                                        <p:cTn id="27" dur="500"/>
                                        <p:tgtEl>
                                          <p:spTgt spid="3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3"/>
                                        </p:tgtEl>
                                        <p:attrNameLst>
                                          <p:attrName>style.visibility</p:attrName>
                                        </p:attrNameLst>
                                      </p:cBhvr>
                                      <p:to>
                                        <p:strVal val="visible"/>
                                      </p:to>
                                    </p:set>
                                    <p:animEffect transition="in" filter="fade">
                                      <p:cBhvr>
                                        <p:cTn id="32"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1"/>
          <p:cNvSpPr txBox="1">
            <a:spLocks noGrp="1"/>
          </p:cNvSpPr>
          <p:nvPr>
            <p:ph type="title"/>
          </p:nvPr>
        </p:nvSpPr>
        <p:spPr>
          <a:xfrm>
            <a:off x="677334" y="1801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Advocacy</a:t>
            </a:r>
            <a:endParaRPr/>
          </a:p>
        </p:txBody>
      </p:sp>
      <p:sp>
        <p:nvSpPr>
          <p:cNvPr id="320" name="Google Shape;320;p21"/>
          <p:cNvSpPr txBox="1">
            <a:spLocks noGrp="1"/>
          </p:cNvSpPr>
          <p:nvPr>
            <p:ph type="body" idx="1"/>
          </p:nvPr>
        </p:nvSpPr>
        <p:spPr>
          <a:xfrm>
            <a:off x="509560" y="1229228"/>
            <a:ext cx="5287500" cy="4662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Char char="►"/>
            </a:pPr>
            <a:r>
              <a:rPr lang="en-US" sz="2400"/>
              <a:t>What is a Victim Advocate?</a:t>
            </a:r>
            <a:endParaRPr/>
          </a:p>
          <a:p>
            <a:pPr marL="742950" lvl="1" indent="-292100" algn="l" rtl="0">
              <a:lnSpc>
                <a:spcPct val="90000"/>
              </a:lnSpc>
              <a:spcBef>
                <a:spcPts val="1000"/>
              </a:spcBef>
              <a:spcAft>
                <a:spcPts val="0"/>
              </a:spcAft>
              <a:buSzPts val="1700"/>
              <a:buChar char="►"/>
            </a:pPr>
            <a:r>
              <a:rPr lang="en-US" sz="2100"/>
              <a:t>A confidential support person who can help victims of sexual assault, domestic/dating violence, and stalking. </a:t>
            </a:r>
            <a:endParaRPr sz="1700"/>
          </a:p>
          <a:p>
            <a:pPr marL="342900" lvl="0" indent="-342900" algn="l" rtl="0">
              <a:lnSpc>
                <a:spcPct val="90000"/>
              </a:lnSpc>
              <a:spcBef>
                <a:spcPts val="1000"/>
              </a:spcBef>
              <a:spcAft>
                <a:spcPts val="0"/>
              </a:spcAft>
              <a:buSzPts val="1920"/>
              <a:buChar char="►"/>
            </a:pPr>
            <a:r>
              <a:rPr lang="en-US" sz="2400"/>
              <a:t>Jerica Glover: </a:t>
            </a:r>
            <a:r>
              <a:rPr lang="en-US" sz="2400" u="sng">
                <a:solidFill>
                  <a:schemeClr val="hlink"/>
                </a:solidFill>
                <a:hlinkClick r:id="rId3"/>
              </a:rPr>
              <a:t>jerica@dvs-snoco.org</a:t>
            </a:r>
            <a:r>
              <a:rPr lang="en-US"/>
              <a:t> </a:t>
            </a:r>
            <a:endParaRPr/>
          </a:p>
          <a:p>
            <a:pPr marL="342900" lvl="0" indent="-342900" algn="l" rtl="0">
              <a:lnSpc>
                <a:spcPct val="90000"/>
              </a:lnSpc>
              <a:spcBef>
                <a:spcPts val="1000"/>
              </a:spcBef>
              <a:spcAft>
                <a:spcPts val="0"/>
              </a:spcAft>
              <a:buSzPts val="1920"/>
              <a:buChar char="►"/>
            </a:pPr>
            <a:r>
              <a:rPr lang="en-US" sz="2400"/>
              <a:t>phone: </a:t>
            </a:r>
            <a:r>
              <a:rPr lang="en-US" sz="2400" b="1">
                <a:solidFill>
                  <a:schemeClr val="dk1"/>
                </a:solidFill>
                <a:highlight>
                  <a:srgbClr val="FFFFFF"/>
                </a:highlight>
                <a:latin typeface="Arial"/>
                <a:ea typeface="Arial"/>
                <a:cs typeface="Arial"/>
                <a:sym typeface="Arial"/>
              </a:rPr>
              <a:t>425-563-3250</a:t>
            </a:r>
            <a:endParaRPr sz="3400"/>
          </a:p>
          <a:p>
            <a:pPr marL="457200" lvl="0" indent="0" algn="l" rtl="0">
              <a:lnSpc>
                <a:spcPct val="90000"/>
              </a:lnSpc>
              <a:spcBef>
                <a:spcPts val="1000"/>
              </a:spcBef>
              <a:spcAft>
                <a:spcPts val="0"/>
              </a:spcAft>
              <a:buNone/>
            </a:pPr>
            <a:r>
              <a:rPr lang="en-US" sz="2400"/>
              <a:t> </a:t>
            </a:r>
            <a:r>
              <a:rPr lang="en-US"/>
              <a:t>*Confidential to call/email/leave message</a:t>
            </a:r>
            <a:endParaRPr sz="1200"/>
          </a:p>
          <a:p>
            <a:pPr marL="342900" lvl="0" indent="-342900" algn="l" rtl="0">
              <a:lnSpc>
                <a:spcPct val="90000"/>
              </a:lnSpc>
              <a:spcBef>
                <a:spcPts val="1000"/>
              </a:spcBef>
              <a:spcAft>
                <a:spcPts val="0"/>
              </a:spcAft>
              <a:buSzPts val="1920"/>
              <a:buChar char="►"/>
            </a:pPr>
            <a:r>
              <a:rPr lang="en-US" sz="2400"/>
              <a:t>Hours: </a:t>
            </a:r>
            <a:endParaRPr sz="2400"/>
          </a:p>
          <a:p>
            <a:pPr marL="342900" lvl="0" indent="-406400" algn="l" rtl="0">
              <a:lnSpc>
                <a:spcPct val="90000"/>
              </a:lnSpc>
              <a:spcBef>
                <a:spcPts val="1000"/>
              </a:spcBef>
              <a:spcAft>
                <a:spcPts val="0"/>
              </a:spcAft>
              <a:buSzPts val="2920"/>
              <a:buChar char="►"/>
            </a:pPr>
            <a:r>
              <a:rPr lang="en-US" sz="2200" b="1">
                <a:solidFill>
                  <a:schemeClr val="dk1"/>
                </a:solidFill>
                <a:latin typeface="Arial"/>
                <a:ea typeface="Arial"/>
                <a:cs typeface="Arial"/>
                <a:sym typeface="Arial"/>
              </a:rPr>
              <a:t>MON / WEDS:     10:30 am -7:00 pm</a:t>
            </a:r>
            <a:endParaRPr sz="2200" b="1">
              <a:solidFill>
                <a:schemeClr val="dk1"/>
              </a:solidFill>
              <a:latin typeface="Arial"/>
              <a:ea typeface="Arial"/>
              <a:cs typeface="Arial"/>
              <a:sym typeface="Arial"/>
            </a:endParaRPr>
          </a:p>
          <a:p>
            <a:pPr marL="342900" lvl="0" indent="-406400" algn="l" rtl="0">
              <a:lnSpc>
                <a:spcPct val="90000"/>
              </a:lnSpc>
              <a:spcBef>
                <a:spcPts val="1000"/>
              </a:spcBef>
              <a:spcAft>
                <a:spcPts val="0"/>
              </a:spcAft>
              <a:buSzPts val="2920"/>
              <a:buChar char="►"/>
            </a:pPr>
            <a:r>
              <a:rPr lang="en-US" sz="2200" b="1">
                <a:solidFill>
                  <a:srgbClr val="222222"/>
                </a:solidFill>
                <a:latin typeface="Arial"/>
                <a:ea typeface="Arial"/>
                <a:cs typeface="Arial"/>
                <a:sym typeface="Arial"/>
              </a:rPr>
              <a:t>FRIDAY:              10:30 am - 2:30 pm </a:t>
            </a:r>
            <a:endParaRPr sz="2800"/>
          </a:p>
        </p:txBody>
      </p:sp>
      <p:pic>
        <p:nvPicPr>
          <p:cNvPr id="321" name="Google Shape;321;p21" descr="https://media-public.canva.com/MADGyLWOKV8/4/screen.jpg"/>
          <p:cNvPicPr preferRelativeResize="0"/>
          <p:nvPr/>
        </p:nvPicPr>
        <p:blipFill rotWithShape="1">
          <a:blip r:embed="rId4">
            <a:alphaModFix/>
          </a:blip>
          <a:srcRect/>
          <a:stretch/>
        </p:blipFill>
        <p:spPr>
          <a:xfrm>
            <a:off x="6088951" y="1930400"/>
            <a:ext cx="6103049" cy="40585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Effect transition="in" filter="fade">
                                      <p:cBhvr>
                                        <p:cTn id="7" dur="500"/>
                                        <p:tgtEl>
                                          <p:spTgt spid="3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xEl>
                                              <p:pRg st="1" end="1"/>
                                            </p:txEl>
                                          </p:spTgt>
                                        </p:tgtEl>
                                        <p:attrNameLst>
                                          <p:attrName>style.visibility</p:attrName>
                                        </p:attrNameLst>
                                      </p:cBhvr>
                                      <p:to>
                                        <p:strVal val="visible"/>
                                      </p:to>
                                    </p:set>
                                    <p:animEffect transition="in" filter="fade">
                                      <p:cBhvr>
                                        <p:cTn id="12" dur="500"/>
                                        <p:tgtEl>
                                          <p:spTgt spid="3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xEl>
                                              <p:pRg st="2" end="2"/>
                                            </p:txEl>
                                          </p:spTgt>
                                        </p:tgtEl>
                                        <p:attrNameLst>
                                          <p:attrName>style.visibility</p:attrName>
                                        </p:attrNameLst>
                                      </p:cBhvr>
                                      <p:to>
                                        <p:strVal val="visible"/>
                                      </p:to>
                                    </p:set>
                                    <p:animEffect transition="in" filter="fade">
                                      <p:cBhvr>
                                        <p:cTn id="17" dur="500"/>
                                        <p:tgtEl>
                                          <p:spTgt spid="3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
                                            <p:txEl>
                                              <p:pRg st="3" end="3"/>
                                            </p:txEl>
                                          </p:spTgt>
                                        </p:tgtEl>
                                        <p:attrNameLst>
                                          <p:attrName>style.visibility</p:attrName>
                                        </p:attrNameLst>
                                      </p:cBhvr>
                                      <p:to>
                                        <p:strVal val="visible"/>
                                      </p:to>
                                    </p:set>
                                    <p:animEffect transition="in" filter="fade">
                                      <p:cBhvr>
                                        <p:cTn id="22" dur="500"/>
                                        <p:tgtEl>
                                          <p:spTgt spid="3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
                                            <p:txEl>
                                              <p:pRg st="4" end="4"/>
                                            </p:txEl>
                                          </p:spTgt>
                                        </p:tgtEl>
                                        <p:attrNameLst>
                                          <p:attrName>style.visibility</p:attrName>
                                        </p:attrNameLst>
                                      </p:cBhvr>
                                      <p:to>
                                        <p:strVal val="visible"/>
                                      </p:to>
                                    </p:set>
                                    <p:animEffect transition="in" filter="fade">
                                      <p:cBhvr>
                                        <p:cTn id="27" dur="500"/>
                                        <p:tgtEl>
                                          <p:spTgt spid="3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
                                            <p:txEl>
                                              <p:pRg st="5" end="5"/>
                                            </p:txEl>
                                          </p:spTgt>
                                        </p:tgtEl>
                                        <p:attrNameLst>
                                          <p:attrName>style.visibility</p:attrName>
                                        </p:attrNameLst>
                                      </p:cBhvr>
                                      <p:to>
                                        <p:strVal val="visible"/>
                                      </p:to>
                                    </p:set>
                                    <p:animEffect transition="in" filter="fade">
                                      <p:cBhvr>
                                        <p:cTn id="32" dur="500"/>
                                        <p:tgtEl>
                                          <p:spTgt spid="3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0">
                                            <p:txEl>
                                              <p:pRg st="6" end="6"/>
                                            </p:txEl>
                                          </p:spTgt>
                                        </p:tgtEl>
                                        <p:attrNameLst>
                                          <p:attrName>style.visibility</p:attrName>
                                        </p:attrNameLst>
                                      </p:cBhvr>
                                      <p:to>
                                        <p:strVal val="visible"/>
                                      </p:to>
                                    </p:set>
                                    <p:animEffect transition="in" filter="fade">
                                      <p:cBhvr>
                                        <p:cTn id="37" dur="500"/>
                                        <p:tgtEl>
                                          <p:spTgt spid="3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0">
                                            <p:txEl>
                                              <p:pRg st="7" end="7"/>
                                            </p:txEl>
                                          </p:spTgt>
                                        </p:tgtEl>
                                        <p:attrNameLst>
                                          <p:attrName>style.visibility</p:attrName>
                                        </p:attrNameLst>
                                      </p:cBhvr>
                                      <p:to>
                                        <p:strVal val="visible"/>
                                      </p:to>
                                    </p:set>
                                    <p:animEffect transition="in" filter="fade">
                                      <p:cBhvr>
                                        <p:cTn id="42" dur="500"/>
                                        <p:tgtEl>
                                          <p:spTgt spid="3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1"/>
                                        </p:tgtEl>
                                        <p:attrNameLst>
                                          <p:attrName>style.visibility</p:attrName>
                                        </p:attrNameLst>
                                      </p:cBhvr>
                                      <p:to>
                                        <p:strVal val="visible"/>
                                      </p:to>
                                    </p:set>
                                    <p:animEffect transition="in" filter="fade">
                                      <p:cBhvr>
                                        <p:cTn id="47" dur="2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7a24139882_0_0"/>
          <p:cNvSpPr txBox="1">
            <a:spLocks noGrp="1"/>
          </p:cNvSpPr>
          <p:nvPr>
            <p:ph type="title"/>
          </p:nvPr>
        </p:nvSpPr>
        <p:spPr>
          <a:xfrm>
            <a:off x="677334" y="20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You Should You Be Submitting</a:t>
            </a:r>
            <a:endParaRPr/>
          </a:p>
        </p:txBody>
      </p:sp>
      <p:sp>
        <p:nvSpPr>
          <p:cNvPr id="328" name="Google Shape;328;g7a24139882_0_0"/>
          <p:cNvSpPr txBox="1">
            <a:spLocks noGrp="1"/>
          </p:cNvSpPr>
          <p:nvPr>
            <p:ph type="body" idx="1"/>
          </p:nvPr>
        </p:nvSpPr>
        <p:spPr>
          <a:xfrm>
            <a:off x="677325" y="1215675"/>
            <a:ext cx="8863200" cy="5642400"/>
          </a:xfrm>
          <a:prstGeom prst="rect">
            <a:avLst/>
          </a:prstGeom>
        </p:spPr>
        <p:txBody>
          <a:bodyPr spcFirstLastPara="1" wrap="square" lIns="91425" tIns="45700" rIns="91425" bIns="45700" anchor="t" anchorCtr="0">
            <a:noAutofit/>
          </a:bodyPr>
          <a:lstStyle/>
          <a:p>
            <a:pPr marL="457200" lvl="0" indent="-361950" algn="l" rtl="0">
              <a:lnSpc>
                <a:spcPct val="138000"/>
              </a:lnSpc>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Create an artistic project in order to support </a:t>
            </a:r>
            <a:r>
              <a:rPr lang="en-US" sz="2100" dirty="0" smtClean="0">
                <a:solidFill>
                  <a:schemeClr val="dk1"/>
                </a:solidFill>
                <a:latin typeface="Times New Roman"/>
                <a:ea typeface="Times New Roman"/>
                <a:cs typeface="Times New Roman"/>
                <a:sym typeface="Times New Roman"/>
              </a:rPr>
              <a:t>outreach </a:t>
            </a:r>
            <a:r>
              <a:rPr lang="en-US" sz="2100" dirty="0">
                <a:solidFill>
                  <a:schemeClr val="dk1"/>
                </a:solidFill>
                <a:latin typeface="Times New Roman"/>
                <a:ea typeface="Times New Roman"/>
                <a:cs typeface="Times New Roman"/>
                <a:sym typeface="Times New Roman"/>
              </a:rPr>
              <a:t>efforts </a:t>
            </a:r>
            <a:r>
              <a:rPr lang="en-US" sz="2100" dirty="0" smtClean="0">
                <a:solidFill>
                  <a:schemeClr val="dk1"/>
                </a:solidFill>
                <a:latin typeface="Times New Roman"/>
                <a:ea typeface="Times New Roman"/>
                <a:cs typeface="Times New Roman"/>
                <a:sym typeface="Times New Roman"/>
              </a:rPr>
              <a:t>to prevent violence.</a:t>
            </a:r>
            <a:endParaRPr sz="2100" dirty="0">
              <a:solidFill>
                <a:schemeClr val="dk1"/>
              </a:solidFill>
              <a:latin typeface="Times New Roman"/>
              <a:ea typeface="Times New Roman"/>
              <a:cs typeface="Times New Roman"/>
              <a:sym typeface="Times New Roman"/>
            </a:endParaRPr>
          </a:p>
          <a:p>
            <a:pPr marL="457200" lvl="0" indent="-361950" algn="l" rtl="0">
              <a:lnSpc>
                <a:spcPct val="138000"/>
              </a:lnSpc>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You can create digital art, a PSA, write a story/poem(s), infographics, create videos or a podcast, or paint something and upload it, etc. </a:t>
            </a:r>
            <a:endParaRPr sz="2100" dirty="0">
              <a:solidFill>
                <a:schemeClr val="dk1"/>
              </a:solidFill>
              <a:latin typeface="Times New Roman"/>
              <a:ea typeface="Times New Roman"/>
              <a:cs typeface="Times New Roman"/>
              <a:sym typeface="Times New Roman"/>
            </a:endParaRPr>
          </a:p>
          <a:p>
            <a:pPr marL="457200" lvl="0" indent="-361950" algn="l" rtl="0">
              <a:lnSpc>
                <a:spcPct val="138000"/>
              </a:lnSpc>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Your project should reflect the information represented in this presentation.</a:t>
            </a:r>
            <a:endParaRPr sz="2100" dirty="0">
              <a:solidFill>
                <a:schemeClr val="dk1"/>
              </a:solidFill>
              <a:latin typeface="Times New Roman"/>
              <a:ea typeface="Times New Roman"/>
              <a:cs typeface="Times New Roman"/>
              <a:sym typeface="Times New Roman"/>
            </a:endParaRPr>
          </a:p>
          <a:p>
            <a:pPr marL="457200" lvl="0" indent="-361950" algn="l" rtl="0">
              <a:lnSpc>
                <a:spcPct val="138000"/>
              </a:lnSpc>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Your project should take you roughly 2 hours to thoughtfully create.</a:t>
            </a:r>
            <a:endParaRPr sz="2100" dirty="0">
              <a:solidFill>
                <a:schemeClr val="dk1"/>
              </a:solidFill>
              <a:latin typeface="Times New Roman"/>
              <a:ea typeface="Times New Roman"/>
              <a:cs typeface="Times New Roman"/>
              <a:sym typeface="Times New Roman"/>
            </a:endParaRPr>
          </a:p>
          <a:p>
            <a:pPr marL="457200" lvl="0" indent="-361950" algn="l" rtl="0">
              <a:lnSpc>
                <a:spcPct val="138000"/>
              </a:lnSpc>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*Please be sure that your written message is legible. It is best to include text </a:t>
            </a:r>
            <a:r>
              <a:rPr lang="en-US" sz="2100" b="1" dirty="0">
                <a:solidFill>
                  <a:schemeClr val="dk1"/>
                </a:solidFill>
                <a:latin typeface="Times New Roman"/>
                <a:ea typeface="Times New Roman"/>
                <a:cs typeface="Times New Roman"/>
                <a:sym typeface="Times New Roman"/>
              </a:rPr>
              <a:t>DIGITALLY</a:t>
            </a:r>
            <a:r>
              <a:rPr lang="en-US" sz="2100" dirty="0">
                <a:solidFill>
                  <a:schemeClr val="dk1"/>
                </a:solidFill>
                <a:latin typeface="Times New Roman"/>
                <a:ea typeface="Times New Roman"/>
                <a:cs typeface="Times New Roman"/>
                <a:sym typeface="Times New Roman"/>
              </a:rPr>
              <a:t>, as print (individual's handwriting) can be difficult to read.</a:t>
            </a:r>
            <a:endParaRPr sz="2100" dirty="0">
              <a:solidFill>
                <a:schemeClr val="dk1"/>
              </a:solidFill>
              <a:latin typeface="Times New Roman"/>
              <a:ea typeface="Times New Roman"/>
              <a:cs typeface="Times New Roman"/>
              <a:sym typeface="Times New Roman"/>
            </a:endParaRPr>
          </a:p>
          <a:p>
            <a:pPr marL="457200" lvl="0" indent="-361950" algn="l" rtl="0">
              <a:lnSpc>
                <a:spcPct val="138000"/>
              </a:lnSpc>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Please email your final projects to </a:t>
            </a:r>
            <a:r>
              <a:rPr lang="en-US" sz="2100" u="sng" dirty="0" smtClean="0">
                <a:solidFill>
                  <a:schemeClr val="hlink"/>
                </a:solidFill>
                <a:latin typeface="Times New Roman"/>
                <a:ea typeface="Times New Roman"/>
                <a:cs typeface="Times New Roman"/>
                <a:sym typeface="Times New Roman"/>
              </a:rPr>
              <a:t>stewart.sinning@Edmonds.edu</a:t>
            </a:r>
            <a:r>
              <a:rPr lang="en-US" sz="2100" dirty="0" smtClean="0">
                <a:solidFill>
                  <a:schemeClr val="dk1"/>
                </a:solidFill>
                <a:latin typeface="Times New Roman"/>
                <a:ea typeface="Times New Roman"/>
                <a:cs typeface="Times New Roman"/>
                <a:sym typeface="Times New Roman"/>
              </a:rPr>
              <a:t> </a:t>
            </a:r>
            <a:r>
              <a:rPr lang="en-US" sz="2100" dirty="0">
                <a:solidFill>
                  <a:schemeClr val="dk1"/>
                </a:solidFill>
                <a:latin typeface="Times New Roman"/>
                <a:ea typeface="Times New Roman"/>
                <a:cs typeface="Times New Roman"/>
                <a:sym typeface="Times New Roman"/>
              </a:rPr>
              <a:t>with the subject line “Bystander Intervention Service Learning Project for (Instructor’s name)’s class”.</a:t>
            </a:r>
            <a:endParaRPr sz="2100" dirty="0">
              <a:solidFill>
                <a:schemeClr val="dk1"/>
              </a:solidFill>
              <a:latin typeface="Times New Roman"/>
              <a:ea typeface="Times New Roman"/>
              <a:cs typeface="Times New Roman"/>
              <a:sym typeface="Times New Roman"/>
            </a:endParaRPr>
          </a:p>
          <a:p>
            <a:pPr marL="457200" lvl="0" indent="-361950" algn="l" rtl="0">
              <a:lnSpc>
                <a:spcPct val="138000"/>
              </a:lnSpc>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Submissions due by end of week 9. </a:t>
            </a:r>
            <a:endParaRPr sz="21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7a24139882_0_7"/>
          <p:cNvSpPr txBox="1">
            <a:spLocks noGrp="1"/>
          </p:cNvSpPr>
          <p:nvPr>
            <p:ph type="title"/>
          </p:nvPr>
        </p:nvSpPr>
        <p:spPr>
          <a:xfrm>
            <a:off x="594209" y="126077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Helpful Websites:</a:t>
            </a:r>
            <a:endParaRPr/>
          </a:p>
        </p:txBody>
      </p:sp>
      <p:sp>
        <p:nvSpPr>
          <p:cNvPr id="335" name="Google Shape;335;g7a24139882_0_7"/>
          <p:cNvSpPr txBox="1"/>
          <p:nvPr/>
        </p:nvSpPr>
        <p:spPr>
          <a:xfrm>
            <a:off x="616825" y="2198050"/>
            <a:ext cx="7178100" cy="10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sz="3000" u="sng">
                <a:solidFill>
                  <a:schemeClr val="hlink"/>
                </a:solidFill>
                <a:hlinkClick r:id="rId3"/>
              </a:rPr>
              <a:t>https://www.loveisrespect.org/</a:t>
            </a:r>
            <a:endParaRPr sz="3300"/>
          </a:p>
        </p:txBody>
      </p:sp>
      <p:sp>
        <p:nvSpPr>
          <p:cNvPr id="336" name="Google Shape;336;g7a24139882_0_7"/>
          <p:cNvSpPr txBox="1"/>
          <p:nvPr/>
        </p:nvSpPr>
        <p:spPr>
          <a:xfrm>
            <a:off x="616825" y="2841450"/>
            <a:ext cx="6429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u="sng">
                <a:solidFill>
                  <a:schemeClr val="hlink"/>
                </a:solidFill>
                <a:hlinkClick r:id="rId4"/>
              </a:rPr>
              <a:t>https://www.futureswithoutviolence.org/</a:t>
            </a:r>
            <a:endParaRPr sz="3100"/>
          </a:p>
        </p:txBody>
      </p:sp>
      <p:sp>
        <p:nvSpPr>
          <p:cNvPr id="337" name="Google Shape;337;g7a24139882_0_7"/>
          <p:cNvSpPr txBox="1"/>
          <p:nvPr/>
        </p:nvSpPr>
        <p:spPr>
          <a:xfrm>
            <a:off x="777275" y="4272825"/>
            <a:ext cx="6516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900" u="sng">
                <a:solidFill>
                  <a:schemeClr val="hlink"/>
                </a:solidFill>
                <a:hlinkClick r:id="rId5"/>
              </a:rPr>
              <a:t>https://mcsr.org/</a:t>
            </a:r>
            <a:endParaRPr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7a24139882_0_13"/>
          <p:cNvSpPr txBox="1">
            <a:spLocks noGrp="1"/>
          </p:cNvSpPr>
          <p:nvPr>
            <p:ph type="title"/>
          </p:nvPr>
        </p:nvSpPr>
        <p:spPr>
          <a:xfrm>
            <a:off x="622109" y="37437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Student Work Example:</a:t>
            </a:r>
            <a:endParaRPr/>
          </a:p>
        </p:txBody>
      </p:sp>
      <p:pic>
        <p:nvPicPr>
          <p:cNvPr id="344" name="Google Shape;344;g7a24139882_0_13"/>
          <p:cNvPicPr preferRelativeResize="0"/>
          <p:nvPr/>
        </p:nvPicPr>
        <p:blipFill>
          <a:blip r:embed="rId3">
            <a:alphaModFix/>
          </a:blip>
          <a:stretch>
            <a:fillRect/>
          </a:stretch>
        </p:blipFill>
        <p:spPr>
          <a:xfrm>
            <a:off x="6450875" y="76200"/>
            <a:ext cx="3910775" cy="6763802"/>
          </a:xfrm>
          <a:prstGeom prst="rect">
            <a:avLst/>
          </a:prstGeom>
          <a:noFill/>
          <a:ln>
            <a:noFill/>
          </a:ln>
        </p:spPr>
      </p:pic>
      <p:sp>
        <p:nvSpPr>
          <p:cNvPr id="345" name="Google Shape;345;g7a24139882_0_13"/>
          <p:cNvSpPr txBox="1"/>
          <p:nvPr/>
        </p:nvSpPr>
        <p:spPr>
          <a:xfrm>
            <a:off x="677325" y="2096425"/>
            <a:ext cx="54609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Trebuchet MS"/>
                <a:ea typeface="Trebuchet MS"/>
                <a:cs typeface="Trebuchet MS"/>
                <a:sym typeface="Trebuchet MS"/>
              </a:rPr>
              <a:t>This digital art / infographic is a GREAT example of how to reflect the information that you learned and present it in a clear, legible and effective way. Ir includes visual aids as well as statistics. It explains Bystander Intervention, warning signs, and uses the 5 D’s from this presentation to safely attempt to intervene. Please use this for reference on your own project.</a:t>
            </a:r>
            <a:endParaRPr sz="2000">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2"/>
          <p:cNvSpPr txBox="1">
            <a:spLocks noGrp="1"/>
          </p:cNvSpPr>
          <p:nvPr>
            <p:ph type="title"/>
          </p:nvPr>
        </p:nvSpPr>
        <p:spPr>
          <a:xfrm>
            <a:off x="772868" y="777697"/>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800"/>
              <a:buFont typeface="Trebuchet MS"/>
              <a:buNone/>
            </a:pPr>
            <a:r>
              <a:rPr lang="en-US"/>
              <a:t>Additional Info</a:t>
            </a:r>
            <a:endParaRPr/>
          </a:p>
        </p:txBody>
      </p:sp>
      <p:pic>
        <p:nvPicPr>
          <p:cNvPr id="352" name="Google Shape;352;p22"/>
          <p:cNvPicPr preferRelativeResize="0">
            <a:picLocks noGrp="1"/>
          </p:cNvPicPr>
          <p:nvPr>
            <p:ph type="body" idx="1"/>
          </p:nvPr>
        </p:nvPicPr>
        <p:blipFill rotWithShape="1">
          <a:blip r:embed="rId3">
            <a:alphaModFix/>
          </a:blip>
          <a:srcRect/>
          <a:stretch/>
        </p:blipFill>
        <p:spPr>
          <a:xfrm>
            <a:off x="6136100" y="2098600"/>
            <a:ext cx="5935500" cy="3962100"/>
          </a:xfrm>
          <a:prstGeom prst="rect">
            <a:avLst/>
          </a:prstGeom>
          <a:noFill/>
          <a:ln>
            <a:noFill/>
          </a:ln>
        </p:spPr>
      </p:pic>
      <p:sp>
        <p:nvSpPr>
          <p:cNvPr id="353" name="Google Shape;353;p22"/>
          <p:cNvSpPr txBox="1"/>
          <p:nvPr/>
        </p:nvSpPr>
        <p:spPr>
          <a:xfrm>
            <a:off x="292175" y="2098600"/>
            <a:ext cx="6222000" cy="47595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90000"/>
              </a:lnSpc>
              <a:spcBef>
                <a:spcPts val="0"/>
              </a:spcBef>
              <a:spcAft>
                <a:spcPts val="0"/>
              </a:spcAft>
              <a:buClr>
                <a:schemeClr val="accent1"/>
              </a:buClr>
              <a:buSzPts val="1920"/>
              <a:buFont typeface="Noto Sans Symbols"/>
              <a:buChar char="►"/>
            </a:pPr>
            <a:r>
              <a:rPr lang="en-US" sz="2400" b="0" i="0" u="none" strike="noStrike" cap="none" dirty="0">
                <a:solidFill>
                  <a:srgbClr val="3F3F3F"/>
                </a:solidFill>
                <a:latin typeface="Trebuchet MS"/>
                <a:ea typeface="Trebuchet MS"/>
                <a:cs typeface="Trebuchet MS"/>
                <a:sym typeface="Trebuchet MS"/>
              </a:rPr>
              <a:t>Check out our website for more info:</a:t>
            </a:r>
            <a:endParaRPr sz="2400" b="0" i="0" u="none" strike="noStrike" cap="none" dirty="0">
              <a:solidFill>
                <a:srgbClr val="3F3F3F"/>
              </a:solidFill>
              <a:latin typeface="Trebuchet MS"/>
              <a:ea typeface="Trebuchet MS"/>
              <a:cs typeface="Trebuchet MS"/>
              <a:sym typeface="Trebuchet MS"/>
            </a:endParaRPr>
          </a:p>
          <a:p>
            <a:pPr marL="742950" marR="0" lvl="1" indent="-346710" algn="l" rtl="0">
              <a:lnSpc>
                <a:spcPct val="90000"/>
              </a:lnSpc>
              <a:spcBef>
                <a:spcPts val="0"/>
              </a:spcBef>
              <a:spcAft>
                <a:spcPts val="0"/>
              </a:spcAft>
              <a:buClr>
                <a:srgbClr val="3F3F3F"/>
              </a:buClr>
              <a:buSzPts val="2400"/>
              <a:buFont typeface="Trebuchet MS"/>
              <a:buChar char="►"/>
            </a:pPr>
            <a:r>
              <a:rPr lang="en-US" sz="2400" b="0" i="0" u="sng" strike="noStrike" cap="none" dirty="0">
                <a:solidFill>
                  <a:schemeClr val="hlink"/>
                </a:solidFill>
                <a:latin typeface="Trebuchet MS"/>
                <a:ea typeface="Trebuchet MS"/>
                <a:cs typeface="Trebuchet MS"/>
                <a:sym typeface="Trebuchet MS"/>
                <a:hlinkClick r:id="rId4"/>
              </a:rPr>
              <a:t>www.edcc.edu/violenceprevention</a:t>
            </a:r>
            <a:endParaRPr sz="2400" b="0" i="0" u="none" strike="noStrike" cap="none" dirty="0">
              <a:solidFill>
                <a:srgbClr val="3F3F3F"/>
              </a:solidFill>
              <a:latin typeface="Trebuchet MS"/>
              <a:ea typeface="Trebuchet MS"/>
              <a:cs typeface="Trebuchet MS"/>
              <a:sym typeface="Trebuchet MS"/>
            </a:endParaRPr>
          </a:p>
          <a:p>
            <a:pPr marL="742950" marR="0" lvl="0" indent="0" algn="l" rtl="0">
              <a:lnSpc>
                <a:spcPct val="90000"/>
              </a:lnSpc>
              <a:spcBef>
                <a:spcPts val="0"/>
              </a:spcBef>
              <a:spcAft>
                <a:spcPts val="0"/>
              </a:spcAft>
              <a:buClr>
                <a:srgbClr val="000000"/>
              </a:buClr>
              <a:buSzPts val="2400"/>
              <a:buFont typeface="Arial"/>
              <a:buNone/>
            </a:pPr>
            <a:endParaRPr sz="24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0"/>
              </a:spcBef>
              <a:spcAft>
                <a:spcPts val="0"/>
              </a:spcAft>
              <a:buClr>
                <a:schemeClr val="accent1"/>
              </a:buClr>
              <a:buSzPts val="1920"/>
              <a:buFont typeface="Noto Sans Symbols"/>
              <a:buChar char="►"/>
            </a:pPr>
            <a:r>
              <a:rPr lang="en-US" sz="2400" b="0" i="0" u="none" strike="noStrike" cap="none" dirty="0">
                <a:solidFill>
                  <a:srgbClr val="3F3F3F"/>
                </a:solidFill>
                <a:latin typeface="Trebuchet MS"/>
                <a:ea typeface="Trebuchet MS"/>
                <a:cs typeface="Trebuchet MS"/>
                <a:sym typeface="Trebuchet MS"/>
              </a:rPr>
              <a:t>Follow us on Facebook and Instagram:</a:t>
            </a:r>
            <a:endParaRPr sz="2400" b="0" i="0" u="none" strike="noStrike" cap="none" dirty="0">
              <a:solidFill>
                <a:srgbClr val="3F3F3F"/>
              </a:solidFill>
              <a:latin typeface="Trebuchet MS"/>
              <a:ea typeface="Trebuchet MS"/>
              <a:cs typeface="Trebuchet MS"/>
              <a:sym typeface="Trebuchet MS"/>
            </a:endParaRPr>
          </a:p>
          <a:p>
            <a:pPr marL="742950" marR="0" lvl="1" indent="-346710" algn="l" rtl="0">
              <a:lnSpc>
                <a:spcPct val="90000"/>
              </a:lnSpc>
              <a:spcBef>
                <a:spcPts val="0"/>
              </a:spcBef>
              <a:spcAft>
                <a:spcPts val="0"/>
              </a:spcAft>
              <a:buClr>
                <a:srgbClr val="3F3F3F"/>
              </a:buClr>
              <a:buSzPts val="2400"/>
              <a:buFont typeface="Trebuchet MS"/>
              <a:buChar char="►"/>
            </a:pPr>
            <a:r>
              <a:rPr lang="en-US" sz="2400" b="0" i="0" u="none" strike="noStrike" cap="none" dirty="0">
                <a:solidFill>
                  <a:srgbClr val="3F3F3F"/>
                </a:solidFill>
                <a:latin typeface="Trebuchet MS"/>
                <a:ea typeface="Trebuchet MS"/>
                <a:cs typeface="Trebuchet MS"/>
                <a:sym typeface="Trebuchet MS"/>
              </a:rPr>
              <a:t>@</a:t>
            </a:r>
            <a:r>
              <a:rPr lang="en-US" sz="2400" b="0" i="0" u="none" strike="noStrike" cap="none" dirty="0" err="1">
                <a:solidFill>
                  <a:srgbClr val="3F3F3F"/>
                </a:solidFill>
                <a:latin typeface="Trebuchet MS"/>
                <a:ea typeface="Trebuchet MS"/>
                <a:cs typeface="Trebuchet MS"/>
                <a:sym typeface="Trebuchet MS"/>
              </a:rPr>
              <a:t>edmondsviolenceprevention</a:t>
            </a:r>
            <a:endParaRPr sz="2400" b="0" i="0" u="none" strike="noStrike" cap="none" dirty="0">
              <a:solidFill>
                <a:srgbClr val="3F3F3F"/>
              </a:solidFill>
              <a:latin typeface="Trebuchet MS"/>
              <a:ea typeface="Trebuchet MS"/>
              <a:cs typeface="Trebuchet MS"/>
              <a:sym typeface="Trebuchet MS"/>
            </a:endParaRPr>
          </a:p>
          <a:p>
            <a:pPr marL="74295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rgbClr val="3F3F3F"/>
                </a:solidFill>
                <a:latin typeface="Trebuchet MS"/>
                <a:ea typeface="Trebuchet MS"/>
                <a:cs typeface="Trebuchet MS"/>
                <a:sym typeface="Trebuchet MS"/>
              </a:rPr>
              <a:t/>
            </a:r>
            <a:br>
              <a:rPr lang="en-US" sz="2400" b="0" i="0" u="none" strike="noStrike" cap="none" dirty="0">
                <a:solidFill>
                  <a:srgbClr val="3F3F3F"/>
                </a:solidFill>
                <a:latin typeface="Trebuchet MS"/>
                <a:ea typeface="Trebuchet MS"/>
                <a:cs typeface="Trebuchet MS"/>
                <a:sym typeface="Trebuchet MS"/>
              </a:rPr>
            </a:br>
            <a:endParaRPr sz="24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3"/>
          <p:cNvSpPr txBox="1">
            <a:spLocks noGrp="1"/>
          </p:cNvSpPr>
          <p:nvPr>
            <p:ph type="title"/>
          </p:nvPr>
        </p:nvSpPr>
        <p:spPr>
          <a:xfrm>
            <a:off x="1509515" y="599992"/>
            <a:ext cx="8562580" cy="72431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000"/>
              <a:buFont typeface="Trebuchet MS"/>
              <a:buNone/>
            </a:pPr>
            <a:r>
              <a:rPr lang="en-US" b="1"/>
              <a:t>Thank you!</a:t>
            </a:r>
            <a:endParaRPr b="1"/>
          </a:p>
        </p:txBody>
      </p:sp>
      <p:sp>
        <p:nvSpPr>
          <p:cNvPr id="360" name="Google Shape;360;p23"/>
          <p:cNvSpPr txBox="1">
            <a:spLocks noGrp="1"/>
          </p:cNvSpPr>
          <p:nvPr>
            <p:ph type="body" idx="1"/>
          </p:nvPr>
        </p:nvSpPr>
        <p:spPr>
          <a:xfrm>
            <a:off x="1509515" y="1913170"/>
            <a:ext cx="8549990" cy="218615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600"/>
              <a:buNone/>
            </a:pPr>
            <a:r>
              <a:rPr lang="en-US" dirty="0" smtClean="0"/>
              <a:t>Stewart Sinning</a:t>
            </a:r>
            <a:endParaRPr dirty="0"/>
          </a:p>
          <a:p>
            <a:pPr marL="0" lvl="0" indent="0" rtl="0">
              <a:lnSpc>
                <a:spcPct val="100000"/>
              </a:lnSpc>
              <a:spcBef>
                <a:spcPts val="1000"/>
              </a:spcBef>
              <a:spcAft>
                <a:spcPts val="0"/>
              </a:spcAft>
              <a:buSzPts val="1600"/>
              <a:buNone/>
            </a:pPr>
            <a:r>
              <a:rPr lang="en-US" dirty="0" smtClean="0"/>
              <a:t>Program Manager</a:t>
            </a:r>
            <a:endParaRPr dirty="0"/>
          </a:p>
          <a:p>
            <a:pPr marL="0" lvl="0" indent="0" rtl="0">
              <a:lnSpc>
                <a:spcPct val="100000"/>
              </a:lnSpc>
              <a:spcBef>
                <a:spcPts val="1000"/>
              </a:spcBef>
              <a:spcAft>
                <a:spcPts val="0"/>
              </a:spcAft>
              <a:buSzPts val="1600"/>
              <a:buNone/>
            </a:pPr>
            <a:r>
              <a:rPr lang="en-US" dirty="0" smtClean="0"/>
              <a:t>Edmonds College Center for Service-Learning</a:t>
            </a:r>
            <a:endParaRPr dirty="0"/>
          </a:p>
          <a:p>
            <a:pPr marL="0" lvl="0" indent="0" rtl="0">
              <a:lnSpc>
                <a:spcPct val="100000"/>
              </a:lnSpc>
              <a:spcBef>
                <a:spcPts val="1000"/>
              </a:spcBef>
              <a:spcAft>
                <a:spcPts val="0"/>
              </a:spcAft>
              <a:buSzPts val="1600"/>
              <a:buNone/>
            </a:pPr>
            <a:r>
              <a:rPr lang="en-US" dirty="0" smtClean="0"/>
              <a:t>Center for Student Engagement and Leadership, Brier 252</a:t>
            </a:r>
            <a:endParaRPr dirty="0"/>
          </a:p>
          <a:p>
            <a:pPr marL="0" lvl="0" indent="0" rtl="0">
              <a:lnSpc>
                <a:spcPct val="100000"/>
              </a:lnSpc>
              <a:spcBef>
                <a:spcPts val="1000"/>
              </a:spcBef>
              <a:spcAft>
                <a:spcPts val="0"/>
              </a:spcAft>
              <a:buSzPts val="1600"/>
              <a:buNone/>
            </a:pPr>
            <a:r>
              <a:rPr lang="en-US" dirty="0"/>
              <a:t>(425) </a:t>
            </a:r>
            <a:r>
              <a:rPr lang="en-US" dirty="0" smtClean="0"/>
              <a:t>640-1882</a:t>
            </a:r>
            <a:endParaRPr dirty="0"/>
          </a:p>
          <a:p>
            <a:pPr marL="0" lvl="0" indent="0" algn="ctr" rtl="0">
              <a:lnSpc>
                <a:spcPct val="100000"/>
              </a:lnSpc>
              <a:spcBef>
                <a:spcPts val="1000"/>
              </a:spcBef>
              <a:spcAft>
                <a:spcPts val="0"/>
              </a:spcAft>
              <a:buSzPts val="1600"/>
              <a:buNone/>
            </a:pPr>
            <a:r>
              <a:rPr lang="en-US" u="sng" dirty="0" smtClean="0">
                <a:solidFill>
                  <a:schemeClr val="hlink"/>
                </a:solidFill>
                <a:hlinkClick r:id="rId3"/>
              </a:rPr>
              <a:t>stewart.sinning@edmonds.edu</a:t>
            </a:r>
            <a:endParaRPr dirty="0"/>
          </a:p>
        </p:txBody>
      </p:sp>
      <p:sp>
        <p:nvSpPr>
          <p:cNvPr id="361" name="Google Shape;361;p23"/>
          <p:cNvSpPr txBox="1"/>
          <p:nvPr/>
        </p:nvSpPr>
        <p:spPr>
          <a:xfrm>
            <a:off x="2505295" y="4867352"/>
            <a:ext cx="65586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dk1"/>
                </a:solidFill>
                <a:latin typeface="Trebuchet MS"/>
                <a:ea typeface="Trebuchet MS"/>
                <a:cs typeface="Trebuchet MS"/>
                <a:sym typeface="Trebuchet MS"/>
              </a:rPr>
              <a:t>Crisis lines 24/7: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Sexual assault: (425)252-4800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Domestic/dating violence: (425)252-2873</a:t>
            </a:r>
            <a:endParaRPr sz="2000" b="0" i="0" u="none" strike="noStrike" cap="none">
              <a:solidFill>
                <a:schemeClr val="dk1"/>
              </a:solidFill>
              <a:latin typeface="Trebuchet MS"/>
              <a:ea typeface="Trebuchet MS"/>
              <a:cs typeface="Trebuchet MS"/>
              <a:sym typeface="Trebuchet MS"/>
            </a:endParaRPr>
          </a:p>
        </p:txBody>
      </p:sp>
      <p:sp>
        <p:nvSpPr>
          <p:cNvPr id="362" name="Google Shape;362;p23"/>
          <p:cNvSpPr txBox="1"/>
          <p:nvPr/>
        </p:nvSpPr>
        <p:spPr>
          <a:xfrm>
            <a:off x="1509515" y="6012492"/>
            <a:ext cx="8643450" cy="70772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b="0" i="0" u="none" strike="noStrike" cap="none">
                <a:solidFill>
                  <a:schemeClr val="dk1"/>
                </a:solidFill>
                <a:latin typeface="Century Gothic"/>
                <a:ea typeface="Century Gothic"/>
                <a:cs typeface="Century Gothic"/>
                <a:sym typeface="Century Gothic"/>
              </a:rPr>
              <a:t>This project was supported by Grant No. 2015-WA-AX-0004 awarded by the Office on Violence Against Women, U.S. Department of Justice. The opinions, findings, conclusions, and recommendations expressed in this publication are those of the author(s) and do not necessarily reflect the views of the U.S. Department of Justice. </a:t>
            </a:r>
            <a:endParaRPr sz="11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Engaging Allies</a:t>
            </a:r>
            <a:endParaRPr/>
          </a:p>
        </p:txBody>
      </p:sp>
      <p:sp>
        <p:nvSpPr>
          <p:cNvPr id="164" name="Google Shape;164;p3"/>
          <p:cNvSpPr txBox="1">
            <a:spLocks noGrp="1"/>
          </p:cNvSpPr>
          <p:nvPr>
            <p:ph type="body" idx="1"/>
          </p:nvPr>
        </p:nvSpPr>
        <p:spPr>
          <a:xfrm>
            <a:off x="505427" y="1769950"/>
            <a:ext cx="6399000" cy="3880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en-US" sz="2400"/>
              <a:t>What connects you to this work?</a:t>
            </a:r>
            <a:endParaRPr/>
          </a:p>
          <a:p>
            <a:pPr marL="342900" lvl="0" indent="-220980" algn="l" rtl="0">
              <a:lnSpc>
                <a:spcPct val="100000"/>
              </a:lnSpc>
              <a:spcBef>
                <a:spcPts val="1000"/>
              </a:spcBef>
              <a:spcAft>
                <a:spcPts val="0"/>
              </a:spcAft>
              <a:buSzPts val="1920"/>
              <a:buNone/>
            </a:pPr>
            <a:endParaRPr sz="2400"/>
          </a:p>
          <a:p>
            <a:pPr marL="342900" lvl="0" indent="-342900" algn="l" rtl="0">
              <a:lnSpc>
                <a:spcPct val="100000"/>
              </a:lnSpc>
              <a:spcBef>
                <a:spcPts val="1000"/>
              </a:spcBef>
              <a:spcAft>
                <a:spcPts val="0"/>
              </a:spcAft>
              <a:buSzPts val="1920"/>
              <a:buChar char="►"/>
            </a:pPr>
            <a:r>
              <a:rPr lang="en-US" sz="2400"/>
              <a:t>A bystander is someone who decides to do something in a potentially unsafe scenario.</a:t>
            </a:r>
            <a:endParaRPr sz="2400"/>
          </a:p>
          <a:p>
            <a:pPr marL="342900" lvl="0" indent="0" algn="l" rtl="0">
              <a:lnSpc>
                <a:spcPct val="100000"/>
              </a:lnSpc>
              <a:spcBef>
                <a:spcPts val="1000"/>
              </a:spcBef>
              <a:spcAft>
                <a:spcPts val="0"/>
              </a:spcAft>
              <a:buSzPts val="1440"/>
              <a:buNone/>
            </a:pPr>
            <a:endParaRPr sz="2400"/>
          </a:p>
          <a:p>
            <a:pPr marL="342900" lvl="0" indent="-342900" algn="l" rtl="0">
              <a:lnSpc>
                <a:spcPct val="100000"/>
              </a:lnSpc>
              <a:spcBef>
                <a:spcPts val="1000"/>
              </a:spcBef>
              <a:spcAft>
                <a:spcPts val="0"/>
              </a:spcAft>
              <a:buSzPts val="2400"/>
              <a:buChar char="►"/>
            </a:pPr>
            <a:r>
              <a:rPr lang="en-US" sz="2400"/>
              <a:t>Have you ever seen something unsafe happening?</a:t>
            </a:r>
            <a:endParaRPr sz="2400"/>
          </a:p>
          <a:p>
            <a:pPr marL="342900" lvl="0" indent="-220980" algn="l" rtl="0">
              <a:lnSpc>
                <a:spcPct val="100000"/>
              </a:lnSpc>
              <a:spcBef>
                <a:spcPts val="1000"/>
              </a:spcBef>
              <a:spcAft>
                <a:spcPts val="0"/>
              </a:spcAft>
              <a:buSzPts val="1920"/>
              <a:buNone/>
            </a:pPr>
            <a:endParaRPr sz="2400"/>
          </a:p>
          <a:p>
            <a:pPr marL="342900" lvl="0" indent="-342900" algn="l" rtl="0">
              <a:lnSpc>
                <a:spcPct val="100000"/>
              </a:lnSpc>
              <a:spcBef>
                <a:spcPts val="1000"/>
              </a:spcBef>
              <a:spcAft>
                <a:spcPts val="0"/>
              </a:spcAft>
              <a:buSzPts val="1920"/>
              <a:buChar char="►"/>
            </a:pPr>
            <a:r>
              <a:rPr lang="en-US" sz="2400"/>
              <a:t>Did you intervene?</a:t>
            </a:r>
            <a:r>
              <a:rPr lang="en-US"/>
              <a:t> </a:t>
            </a:r>
            <a:r>
              <a:rPr lang="en-US" sz="2400"/>
              <a:t>Do you wish you had?</a:t>
            </a:r>
            <a:endParaRPr/>
          </a:p>
          <a:p>
            <a:pPr marL="342900" lvl="0" indent="-220980" algn="l" rtl="0">
              <a:lnSpc>
                <a:spcPct val="100000"/>
              </a:lnSpc>
              <a:spcBef>
                <a:spcPts val="1000"/>
              </a:spcBef>
              <a:spcAft>
                <a:spcPts val="0"/>
              </a:spcAft>
              <a:buSzPts val="1920"/>
              <a:buNone/>
            </a:pPr>
            <a:endParaRPr sz="2400"/>
          </a:p>
        </p:txBody>
      </p:sp>
      <p:pic>
        <p:nvPicPr>
          <p:cNvPr id="165" name="Google Shape;165;p3"/>
          <p:cNvPicPr preferRelativeResize="0"/>
          <p:nvPr/>
        </p:nvPicPr>
        <p:blipFill rotWithShape="1">
          <a:blip r:embed="rId3">
            <a:alphaModFix/>
          </a:blip>
          <a:srcRect/>
          <a:stretch/>
        </p:blipFill>
        <p:spPr>
          <a:xfrm>
            <a:off x="7076341" y="914400"/>
            <a:ext cx="4193931" cy="55919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 calcmode="lin" valueType="num">
                                      <p:cBhvr additive="base">
                                        <p:cTn id="12" dur="500"/>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 calcmode="lin" valueType="num">
                                      <p:cBhvr additive="base">
                                        <p:cTn id="17" dur="500"/>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 calcmode="lin" valueType="num">
                                      <p:cBhvr additive="base">
                                        <p:cTn id="22" dur="500"/>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4">
                                            <p:txEl>
                                              <p:pRg st="4" end="4"/>
                                            </p:txEl>
                                          </p:spTgt>
                                        </p:tgtEl>
                                        <p:attrNameLst>
                                          <p:attrName>style.visibility</p:attrName>
                                        </p:attrNameLst>
                                      </p:cBhvr>
                                      <p:to>
                                        <p:strVal val="visible"/>
                                      </p:to>
                                    </p:set>
                                    <p:anim calcmode="lin" valueType="num">
                                      <p:cBhvr additive="base">
                                        <p:cTn id="27" dur="500"/>
                                        <p:tgtEl>
                                          <p:spTgt spid="1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4">
                                            <p:txEl>
                                              <p:pRg st="5" end="5"/>
                                            </p:txEl>
                                          </p:spTgt>
                                        </p:tgtEl>
                                        <p:attrNameLst>
                                          <p:attrName>style.visibility</p:attrName>
                                        </p:attrNameLst>
                                      </p:cBhvr>
                                      <p:to>
                                        <p:strVal val="visible"/>
                                      </p:to>
                                    </p:set>
                                    <p:anim calcmode="lin" valueType="num">
                                      <p:cBhvr additive="base">
                                        <p:cTn id="32" dur="500"/>
                                        <p:tgtEl>
                                          <p:spTgt spid="1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4">
                                            <p:txEl>
                                              <p:pRg st="6" end="6"/>
                                            </p:txEl>
                                          </p:spTgt>
                                        </p:tgtEl>
                                        <p:attrNameLst>
                                          <p:attrName>style.visibility</p:attrName>
                                        </p:attrNameLst>
                                      </p:cBhvr>
                                      <p:to>
                                        <p:strVal val="visible"/>
                                      </p:to>
                                    </p:set>
                                    <p:anim calcmode="lin" valueType="num">
                                      <p:cBhvr additive="base">
                                        <p:cTn id="37" dur="500"/>
                                        <p:tgtEl>
                                          <p:spTgt spid="16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4">
                                            <p:txEl>
                                              <p:pRg st="7" end="7"/>
                                            </p:txEl>
                                          </p:spTgt>
                                        </p:tgtEl>
                                        <p:attrNameLst>
                                          <p:attrName>style.visibility</p:attrName>
                                        </p:attrNameLst>
                                      </p:cBhvr>
                                      <p:to>
                                        <p:strVal val="visible"/>
                                      </p:to>
                                    </p:set>
                                    <p:anim calcmode="lin" valueType="num">
                                      <p:cBhvr additive="base">
                                        <p:cTn id="42" dur="500"/>
                                        <p:tgtEl>
                                          <p:spTgt spid="1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750280" y="1181450"/>
            <a:ext cx="4457700" cy="61545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56"/>
              <a:buChar char="►"/>
            </a:pPr>
            <a:r>
              <a:rPr lang="en-US" sz="2945" b="1"/>
              <a:t>Sexual assault:</a:t>
            </a:r>
            <a:endParaRPr/>
          </a:p>
          <a:p>
            <a:pPr marL="457200" lvl="1" indent="0" algn="l" rtl="0">
              <a:lnSpc>
                <a:spcPct val="80000"/>
              </a:lnSpc>
              <a:spcBef>
                <a:spcPts val="1000"/>
              </a:spcBef>
              <a:spcAft>
                <a:spcPts val="0"/>
              </a:spcAft>
              <a:buSzPts val="1984"/>
              <a:buNone/>
            </a:pPr>
            <a:endParaRPr sz="2480" b="1"/>
          </a:p>
          <a:p>
            <a:pPr marL="342900" lvl="0" indent="-193294" algn="l" rtl="0">
              <a:lnSpc>
                <a:spcPct val="80000"/>
              </a:lnSpc>
              <a:spcBef>
                <a:spcPts val="1000"/>
              </a:spcBef>
              <a:spcAft>
                <a:spcPts val="0"/>
              </a:spcAft>
              <a:buSzPts val="2356"/>
              <a:buNone/>
            </a:pPr>
            <a:endParaRPr sz="2945" b="1"/>
          </a:p>
          <a:p>
            <a:pPr marL="342900" lvl="0" indent="-342900" algn="l" rtl="0">
              <a:lnSpc>
                <a:spcPct val="80000"/>
              </a:lnSpc>
              <a:spcBef>
                <a:spcPts val="1000"/>
              </a:spcBef>
              <a:spcAft>
                <a:spcPts val="0"/>
              </a:spcAft>
              <a:buSzPts val="2356"/>
              <a:buChar char="►"/>
            </a:pPr>
            <a:r>
              <a:rPr lang="en-US" sz="2945" b="1"/>
              <a:t>Domestic violence:</a:t>
            </a:r>
            <a:endParaRPr/>
          </a:p>
          <a:p>
            <a:pPr marL="0" lvl="0" indent="0" algn="l" rtl="0">
              <a:lnSpc>
                <a:spcPct val="80000"/>
              </a:lnSpc>
              <a:spcBef>
                <a:spcPts val="1000"/>
              </a:spcBef>
              <a:spcAft>
                <a:spcPts val="0"/>
              </a:spcAft>
              <a:buSzPts val="1984"/>
              <a:buNone/>
            </a:pPr>
            <a:endParaRPr sz="2480"/>
          </a:p>
          <a:p>
            <a:pPr marL="342900" lvl="0" indent="-193294" algn="l" rtl="0">
              <a:lnSpc>
                <a:spcPct val="80000"/>
              </a:lnSpc>
              <a:spcBef>
                <a:spcPts val="1000"/>
              </a:spcBef>
              <a:spcAft>
                <a:spcPts val="0"/>
              </a:spcAft>
              <a:buSzPts val="2356"/>
              <a:buNone/>
            </a:pPr>
            <a:endParaRPr sz="2945" b="1"/>
          </a:p>
          <a:p>
            <a:pPr marL="342900" lvl="0" indent="-342900" algn="l" rtl="0">
              <a:lnSpc>
                <a:spcPct val="80000"/>
              </a:lnSpc>
              <a:spcBef>
                <a:spcPts val="1000"/>
              </a:spcBef>
              <a:spcAft>
                <a:spcPts val="0"/>
              </a:spcAft>
              <a:buSzPts val="2356"/>
              <a:buChar char="►"/>
            </a:pPr>
            <a:r>
              <a:rPr lang="en-US" sz="2945" b="1"/>
              <a:t>Dating violence:</a:t>
            </a:r>
            <a:endParaRPr sz="2480"/>
          </a:p>
          <a:p>
            <a:pPr marL="342900" lvl="0" indent="-216916" algn="l" rtl="0">
              <a:lnSpc>
                <a:spcPct val="80000"/>
              </a:lnSpc>
              <a:spcBef>
                <a:spcPts val="1000"/>
              </a:spcBef>
              <a:spcAft>
                <a:spcPts val="0"/>
              </a:spcAft>
              <a:buSzPts val="1984"/>
              <a:buNone/>
            </a:pPr>
            <a:endParaRPr sz="2480"/>
          </a:p>
          <a:p>
            <a:pPr marL="342900" lvl="0" indent="-193294" algn="l" rtl="0">
              <a:lnSpc>
                <a:spcPct val="80000"/>
              </a:lnSpc>
              <a:spcBef>
                <a:spcPts val="1000"/>
              </a:spcBef>
              <a:spcAft>
                <a:spcPts val="0"/>
              </a:spcAft>
              <a:buSzPts val="2356"/>
              <a:buNone/>
            </a:pPr>
            <a:endParaRPr sz="2945" b="1"/>
          </a:p>
          <a:p>
            <a:pPr marL="342900" lvl="0" indent="-342900" algn="l" rtl="0">
              <a:lnSpc>
                <a:spcPct val="80000"/>
              </a:lnSpc>
              <a:spcBef>
                <a:spcPts val="1000"/>
              </a:spcBef>
              <a:spcAft>
                <a:spcPts val="0"/>
              </a:spcAft>
              <a:buSzPts val="2356"/>
              <a:buChar char="►"/>
            </a:pPr>
            <a:r>
              <a:rPr lang="en-US" sz="2945" b="1"/>
              <a:t>Stalking:</a:t>
            </a:r>
            <a:endParaRPr/>
          </a:p>
          <a:p>
            <a:pPr marL="342900" lvl="0" indent="-228752" algn="l" rtl="0">
              <a:lnSpc>
                <a:spcPct val="80000"/>
              </a:lnSpc>
              <a:spcBef>
                <a:spcPts val="1000"/>
              </a:spcBef>
              <a:spcAft>
                <a:spcPts val="0"/>
              </a:spcAft>
              <a:buSzPts val="1798"/>
              <a:buNone/>
            </a:pPr>
            <a:endParaRPr sz="2247"/>
          </a:p>
          <a:p>
            <a:pPr marL="342900" lvl="0" indent="-228752" algn="l" rtl="0">
              <a:lnSpc>
                <a:spcPct val="80000"/>
              </a:lnSpc>
              <a:spcBef>
                <a:spcPts val="1000"/>
              </a:spcBef>
              <a:spcAft>
                <a:spcPts val="0"/>
              </a:spcAft>
              <a:buSzPts val="1798"/>
              <a:buNone/>
            </a:pPr>
            <a:endParaRPr sz="2247"/>
          </a:p>
          <a:p>
            <a:pPr marL="342900" lvl="0" indent="-228752" algn="l" rtl="0">
              <a:lnSpc>
                <a:spcPct val="80000"/>
              </a:lnSpc>
              <a:spcBef>
                <a:spcPts val="1000"/>
              </a:spcBef>
              <a:spcAft>
                <a:spcPts val="0"/>
              </a:spcAft>
              <a:buSzPts val="1798"/>
              <a:buNone/>
            </a:pPr>
            <a:endParaRPr sz="2247"/>
          </a:p>
          <a:p>
            <a:pPr marL="0" lvl="0" indent="0" algn="l" rtl="0">
              <a:lnSpc>
                <a:spcPct val="80000"/>
              </a:lnSpc>
              <a:spcBef>
                <a:spcPts val="1000"/>
              </a:spcBef>
              <a:spcAft>
                <a:spcPts val="0"/>
              </a:spcAft>
              <a:buSzPts val="1440"/>
              <a:buNone/>
            </a:pPr>
            <a:endParaRPr sz="2247"/>
          </a:p>
        </p:txBody>
      </p:sp>
      <p:sp>
        <p:nvSpPr>
          <p:cNvPr id="172" name="Google Shape;172;p4"/>
          <p:cNvSpPr txBox="1"/>
          <p:nvPr/>
        </p:nvSpPr>
        <p:spPr>
          <a:xfrm>
            <a:off x="4778250" y="1048475"/>
            <a:ext cx="6777900" cy="61545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80000"/>
              </a:lnSpc>
              <a:spcBef>
                <a:spcPts val="1000"/>
              </a:spcBef>
              <a:spcAft>
                <a:spcPts val="0"/>
              </a:spcAft>
              <a:buClr>
                <a:schemeClr val="accent1"/>
              </a:buClr>
              <a:buSzPts val="1798"/>
              <a:buFont typeface="Noto Sans Symbols"/>
              <a:buChar char="►"/>
            </a:pPr>
            <a:r>
              <a:rPr lang="en-US" sz="2247" b="0" i="0" u="none" strike="noStrike" cap="none">
                <a:solidFill>
                  <a:srgbClr val="3F3F3F"/>
                </a:solidFill>
                <a:latin typeface="Trebuchet MS"/>
                <a:ea typeface="Trebuchet MS"/>
                <a:cs typeface="Trebuchet MS"/>
                <a:sym typeface="Trebuchet MS"/>
              </a:rPr>
              <a:t>Any </a:t>
            </a:r>
            <a:r>
              <a:rPr lang="en-US" sz="2247">
                <a:solidFill>
                  <a:srgbClr val="3F3F3F"/>
                </a:solidFill>
                <a:latin typeface="Trebuchet MS"/>
                <a:ea typeface="Trebuchet MS"/>
                <a:cs typeface="Trebuchet MS"/>
                <a:sym typeface="Trebuchet MS"/>
              </a:rPr>
              <a:t>non consensual</a:t>
            </a:r>
            <a:r>
              <a:rPr lang="en-US" sz="2247" b="0" i="0" u="none" strike="noStrike" cap="none">
                <a:solidFill>
                  <a:srgbClr val="3F3F3F"/>
                </a:solidFill>
                <a:latin typeface="Trebuchet MS"/>
                <a:ea typeface="Trebuchet MS"/>
                <a:cs typeface="Trebuchet MS"/>
                <a:sym typeface="Trebuchet MS"/>
              </a:rPr>
              <a:t> sexual act, including when the victim lacks capacity to consent.</a:t>
            </a:r>
            <a:endParaRPr sz="1800" b="0" i="0" u="none" strike="noStrike" cap="none">
              <a:solidFill>
                <a:srgbClr val="3F3F3F"/>
              </a:solidFill>
              <a:latin typeface="Trebuchet MS"/>
              <a:ea typeface="Trebuchet MS"/>
              <a:cs typeface="Trebuchet MS"/>
              <a:sym typeface="Trebuchet MS"/>
            </a:endParaRPr>
          </a:p>
          <a:p>
            <a:pPr marL="342900" marR="0" lvl="0" indent="-228752" algn="l" rtl="0">
              <a:lnSpc>
                <a:spcPct val="80000"/>
              </a:lnSpc>
              <a:spcBef>
                <a:spcPts val="1000"/>
              </a:spcBef>
              <a:spcAft>
                <a:spcPts val="0"/>
              </a:spcAft>
              <a:buClr>
                <a:schemeClr val="dk1"/>
              </a:buClr>
              <a:buSzPts val="1798"/>
              <a:buFont typeface="Arial"/>
              <a:buNone/>
            </a:pPr>
            <a:endParaRPr sz="2247" b="0" i="0" u="none" strike="noStrike" cap="none">
              <a:solidFill>
                <a:srgbClr val="3F3F3F"/>
              </a:solidFill>
              <a:latin typeface="Trebuchet MS"/>
              <a:ea typeface="Trebuchet MS"/>
              <a:cs typeface="Trebuchet MS"/>
              <a:sym typeface="Trebuchet MS"/>
            </a:endParaRPr>
          </a:p>
          <a:p>
            <a:pPr marL="342900" marR="0" lvl="0" indent="-342900" algn="l" rtl="0">
              <a:lnSpc>
                <a:spcPct val="80000"/>
              </a:lnSpc>
              <a:spcBef>
                <a:spcPts val="1000"/>
              </a:spcBef>
              <a:spcAft>
                <a:spcPts val="0"/>
              </a:spcAft>
              <a:buClr>
                <a:schemeClr val="accent1"/>
              </a:buClr>
              <a:buSzPts val="1798"/>
              <a:buFont typeface="Noto Sans Symbols"/>
              <a:buChar char="►"/>
            </a:pPr>
            <a:r>
              <a:rPr lang="en-US" sz="2247" b="0" i="0" u="none" strike="noStrike" cap="none">
                <a:solidFill>
                  <a:srgbClr val="3F3F3F"/>
                </a:solidFill>
                <a:latin typeface="Trebuchet MS"/>
                <a:ea typeface="Trebuchet MS"/>
                <a:cs typeface="Trebuchet MS"/>
                <a:sym typeface="Trebuchet MS"/>
              </a:rPr>
              <a:t>A pattern of abusive or violent behaviors one person uses in order to gain control of another where the two currently or previously lived together. </a:t>
            </a:r>
            <a:endParaRPr sz="1800" b="0" i="0" u="none" strike="noStrike" cap="none">
              <a:solidFill>
                <a:srgbClr val="3F3F3F"/>
              </a:solidFill>
              <a:latin typeface="Trebuchet MS"/>
              <a:ea typeface="Trebuchet MS"/>
              <a:cs typeface="Trebuchet MS"/>
              <a:sym typeface="Trebuchet MS"/>
            </a:endParaRPr>
          </a:p>
          <a:p>
            <a:pPr marL="342900" marR="0" lvl="0" indent="-228752" algn="l" rtl="0">
              <a:lnSpc>
                <a:spcPct val="80000"/>
              </a:lnSpc>
              <a:spcBef>
                <a:spcPts val="1000"/>
              </a:spcBef>
              <a:spcAft>
                <a:spcPts val="0"/>
              </a:spcAft>
              <a:buClr>
                <a:schemeClr val="dk1"/>
              </a:buClr>
              <a:buSzPts val="1798"/>
              <a:buFont typeface="Arial"/>
              <a:buNone/>
            </a:pPr>
            <a:endParaRPr sz="2247" b="0" i="0" u="none" strike="noStrike" cap="none">
              <a:solidFill>
                <a:srgbClr val="3F3F3F"/>
              </a:solidFill>
              <a:latin typeface="Trebuchet MS"/>
              <a:ea typeface="Trebuchet MS"/>
              <a:cs typeface="Trebuchet MS"/>
              <a:sym typeface="Trebuchet MS"/>
            </a:endParaRPr>
          </a:p>
          <a:p>
            <a:pPr marL="342900" marR="0" lvl="0" indent="-342900" algn="l" rtl="0">
              <a:lnSpc>
                <a:spcPct val="80000"/>
              </a:lnSpc>
              <a:spcBef>
                <a:spcPts val="1000"/>
              </a:spcBef>
              <a:spcAft>
                <a:spcPts val="0"/>
              </a:spcAft>
              <a:buClr>
                <a:schemeClr val="accent1"/>
              </a:buClr>
              <a:buSzPts val="1798"/>
              <a:buFont typeface="Noto Sans Symbols"/>
              <a:buChar char="►"/>
            </a:pPr>
            <a:r>
              <a:rPr lang="en-US" sz="2247" b="0" i="0" u="none" strike="noStrike" cap="none">
                <a:solidFill>
                  <a:srgbClr val="3F3F3F"/>
                </a:solidFill>
                <a:latin typeface="Trebuchet MS"/>
                <a:ea typeface="Trebuchet MS"/>
                <a:cs typeface="Trebuchet MS"/>
                <a:sym typeface="Trebuchet MS"/>
              </a:rPr>
              <a:t>Violence committed by a person who is or has been in a social relationship of a romantic or intimate nature with the victim.</a:t>
            </a:r>
            <a:endParaRPr sz="1800" b="0" i="0" u="none" strike="noStrike" cap="none">
              <a:solidFill>
                <a:srgbClr val="3F3F3F"/>
              </a:solidFill>
              <a:latin typeface="Trebuchet MS"/>
              <a:ea typeface="Trebuchet MS"/>
              <a:cs typeface="Trebuchet MS"/>
              <a:sym typeface="Trebuchet MS"/>
            </a:endParaRPr>
          </a:p>
          <a:p>
            <a:pPr marL="342900" marR="0" lvl="0" indent="-228752" algn="l" rtl="0">
              <a:lnSpc>
                <a:spcPct val="80000"/>
              </a:lnSpc>
              <a:spcBef>
                <a:spcPts val="1000"/>
              </a:spcBef>
              <a:spcAft>
                <a:spcPts val="0"/>
              </a:spcAft>
              <a:buClr>
                <a:schemeClr val="dk1"/>
              </a:buClr>
              <a:buSzPts val="1798"/>
              <a:buFont typeface="Arial"/>
              <a:buNone/>
            </a:pPr>
            <a:endParaRPr sz="2247" b="0" i="0" u="none" strike="noStrike" cap="none">
              <a:solidFill>
                <a:srgbClr val="3F3F3F"/>
              </a:solidFill>
              <a:latin typeface="Trebuchet MS"/>
              <a:ea typeface="Trebuchet MS"/>
              <a:cs typeface="Trebuchet MS"/>
              <a:sym typeface="Trebuchet MS"/>
            </a:endParaRPr>
          </a:p>
          <a:p>
            <a:pPr marL="342900" marR="0" lvl="0" indent="-342900" algn="l" rtl="0">
              <a:lnSpc>
                <a:spcPct val="80000"/>
              </a:lnSpc>
              <a:spcBef>
                <a:spcPts val="1000"/>
              </a:spcBef>
              <a:spcAft>
                <a:spcPts val="0"/>
              </a:spcAft>
              <a:buClr>
                <a:schemeClr val="accent1"/>
              </a:buClr>
              <a:buSzPts val="1798"/>
              <a:buFont typeface="Noto Sans Symbols"/>
              <a:buChar char="►"/>
            </a:pPr>
            <a:r>
              <a:rPr lang="en-US" sz="2247" b="0" i="0" u="none" strike="noStrike" cap="none">
                <a:solidFill>
                  <a:srgbClr val="3F3F3F"/>
                </a:solidFill>
                <a:latin typeface="Trebuchet MS"/>
                <a:ea typeface="Trebuchet MS"/>
                <a:cs typeface="Trebuchet MS"/>
                <a:sym typeface="Trebuchet MS"/>
              </a:rPr>
              <a:t>A course of conduct directed at a specific person that would cause a reasonable person to fear for his or her safety or the safety of others or suffer substantial emotional distress.</a:t>
            </a:r>
            <a:endParaRPr sz="2247"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73" name="Google Shape;173;p4"/>
          <p:cNvSpPr txBox="1"/>
          <p:nvPr/>
        </p:nvSpPr>
        <p:spPr>
          <a:xfrm>
            <a:off x="1082825" y="0"/>
            <a:ext cx="3000000" cy="87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1"/>
                </a:solidFill>
                <a:latin typeface="Trebuchet MS"/>
                <a:ea typeface="Trebuchet MS"/>
                <a:cs typeface="Trebuchet MS"/>
                <a:sym typeface="Trebuchet MS"/>
              </a:rPr>
              <a:t>Definitions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 calcmode="lin" valueType="num">
                                      <p:cBhvr additive="base">
                                        <p:cTn id="7" dur="500"/>
                                        <p:tgtEl>
                                          <p:spTgt spid="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 calcmode="lin" valueType="num">
                                      <p:cBhvr additive="base">
                                        <p:cTn id="12" dur="500"/>
                                        <p:tgtEl>
                                          <p:spTgt spid="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 calcmode="lin" valueType="num">
                                      <p:cBhvr additive="base">
                                        <p:cTn id="17" dur="500"/>
                                        <p:tgtEl>
                                          <p:spTgt spid="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 calcmode="lin" valueType="num">
                                      <p:cBhvr additive="base">
                                        <p:cTn id="22" dur="500"/>
                                        <p:tgtEl>
                                          <p:spTgt spid="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1">
                                            <p:txEl>
                                              <p:pRg st="4" end="4"/>
                                            </p:txEl>
                                          </p:spTgt>
                                        </p:tgtEl>
                                        <p:attrNameLst>
                                          <p:attrName>style.visibility</p:attrName>
                                        </p:attrNameLst>
                                      </p:cBhvr>
                                      <p:to>
                                        <p:strVal val="visible"/>
                                      </p:to>
                                    </p:set>
                                    <p:anim calcmode="lin" valueType="num">
                                      <p:cBhvr additive="base">
                                        <p:cTn id="27" dur="500"/>
                                        <p:tgtEl>
                                          <p:spTgt spid="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1">
                                            <p:txEl>
                                              <p:pRg st="5" end="5"/>
                                            </p:txEl>
                                          </p:spTgt>
                                        </p:tgtEl>
                                        <p:attrNameLst>
                                          <p:attrName>style.visibility</p:attrName>
                                        </p:attrNameLst>
                                      </p:cBhvr>
                                      <p:to>
                                        <p:strVal val="visible"/>
                                      </p:to>
                                    </p:set>
                                    <p:anim calcmode="lin" valueType="num">
                                      <p:cBhvr additive="base">
                                        <p:cTn id="32" dur="500"/>
                                        <p:tgtEl>
                                          <p:spTgt spid="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1">
                                            <p:txEl>
                                              <p:pRg st="6" end="6"/>
                                            </p:txEl>
                                          </p:spTgt>
                                        </p:tgtEl>
                                        <p:attrNameLst>
                                          <p:attrName>style.visibility</p:attrName>
                                        </p:attrNameLst>
                                      </p:cBhvr>
                                      <p:to>
                                        <p:strVal val="visible"/>
                                      </p:to>
                                    </p:set>
                                    <p:anim calcmode="lin" valueType="num">
                                      <p:cBhvr additive="base">
                                        <p:cTn id="37" dur="500"/>
                                        <p:tgtEl>
                                          <p:spTgt spid="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1">
                                            <p:txEl>
                                              <p:pRg st="7" end="7"/>
                                            </p:txEl>
                                          </p:spTgt>
                                        </p:tgtEl>
                                        <p:attrNameLst>
                                          <p:attrName>style.visibility</p:attrName>
                                        </p:attrNameLst>
                                      </p:cBhvr>
                                      <p:to>
                                        <p:strVal val="visible"/>
                                      </p:to>
                                    </p:set>
                                    <p:anim calcmode="lin" valueType="num">
                                      <p:cBhvr additive="base">
                                        <p:cTn id="42" dur="500"/>
                                        <p:tgtEl>
                                          <p:spTgt spid="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1">
                                            <p:txEl>
                                              <p:pRg st="8" end="8"/>
                                            </p:txEl>
                                          </p:spTgt>
                                        </p:tgtEl>
                                        <p:attrNameLst>
                                          <p:attrName>style.visibility</p:attrName>
                                        </p:attrNameLst>
                                      </p:cBhvr>
                                      <p:to>
                                        <p:strVal val="visible"/>
                                      </p:to>
                                    </p:set>
                                    <p:anim calcmode="lin" valueType="num">
                                      <p:cBhvr additive="base">
                                        <p:cTn id="47" dur="500"/>
                                        <p:tgtEl>
                                          <p:spTgt spid="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1">
                                            <p:txEl>
                                              <p:pRg st="9" end="9"/>
                                            </p:txEl>
                                          </p:spTgt>
                                        </p:tgtEl>
                                        <p:attrNameLst>
                                          <p:attrName>style.visibility</p:attrName>
                                        </p:attrNameLst>
                                      </p:cBhvr>
                                      <p:to>
                                        <p:strVal val="visible"/>
                                      </p:to>
                                    </p:set>
                                    <p:anim calcmode="lin" valueType="num">
                                      <p:cBhvr additive="base">
                                        <p:cTn id="52" dur="500"/>
                                        <p:tgtEl>
                                          <p:spTgt spid="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1">
                                            <p:txEl>
                                              <p:pRg st="10" end="10"/>
                                            </p:txEl>
                                          </p:spTgt>
                                        </p:tgtEl>
                                        <p:attrNameLst>
                                          <p:attrName>style.visibility</p:attrName>
                                        </p:attrNameLst>
                                      </p:cBhvr>
                                      <p:to>
                                        <p:strVal val="visible"/>
                                      </p:to>
                                    </p:set>
                                    <p:anim calcmode="lin" valueType="num">
                                      <p:cBhvr additive="base">
                                        <p:cTn id="57" dur="500"/>
                                        <p:tgtEl>
                                          <p:spTgt spid="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71">
                                            <p:txEl>
                                              <p:pRg st="11" end="11"/>
                                            </p:txEl>
                                          </p:spTgt>
                                        </p:tgtEl>
                                        <p:attrNameLst>
                                          <p:attrName>style.visibility</p:attrName>
                                        </p:attrNameLst>
                                      </p:cBhvr>
                                      <p:to>
                                        <p:strVal val="visible"/>
                                      </p:to>
                                    </p:set>
                                    <p:anim calcmode="lin" valueType="num">
                                      <p:cBhvr additive="base">
                                        <p:cTn id="62" dur="500"/>
                                        <p:tgtEl>
                                          <p:spTgt spid="17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1">
                                            <p:txEl>
                                              <p:pRg st="12" end="12"/>
                                            </p:txEl>
                                          </p:spTgt>
                                        </p:tgtEl>
                                        <p:attrNameLst>
                                          <p:attrName>style.visibility</p:attrName>
                                        </p:attrNameLst>
                                      </p:cBhvr>
                                      <p:to>
                                        <p:strVal val="visible"/>
                                      </p:to>
                                    </p:set>
                                    <p:anim calcmode="lin" valueType="num">
                                      <p:cBhvr additive="base">
                                        <p:cTn id="67" dur="500"/>
                                        <p:tgtEl>
                                          <p:spTgt spid="17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1">
                                            <p:txEl>
                                              <p:pRg st="13" end="13"/>
                                            </p:txEl>
                                          </p:spTgt>
                                        </p:tgtEl>
                                        <p:attrNameLst>
                                          <p:attrName>style.visibility</p:attrName>
                                        </p:attrNameLst>
                                      </p:cBhvr>
                                      <p:to>
                                        <p:strVal val="visible"/>
                                      </p:to>
                                    </p:set>
                                    <p:anim calcmode="lin" valueType="num">
                                      <p:cBhvr additive="base">
                                        <p:cTn id="72" dur="500"/>
                                        <p:tgtEl>
                                          <p:spTgt spid="17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Barriers to Intervening</a:t>
            </a:r>
            <a:endParaRPr/>
          </a:p>
        </p:txBody>
      </p:sp>
      <p:sp>
        <p:nvSpPr>
          <p:cNvPr id="180" name="Google Shape;180;p5"/>
          <p:cNvSpPr txBox="1">
            <a:spLocks noGrp="1"/>
          </p:cNvSpPr>
          <p:nvPr>
            <p:ph type="body" idx="1"/>
          </p:nvPr>
        </p:nvSpPr>
        <p:spPr>
          <a:xfrm>
            <a:off x="677334" y="1787657"/>
            <a:ext cx="5447893" cy="4253706"/>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920"/>
              <a:buFont typeface="Arial"/>
              <a:buChar char="•"/>
            </a:pPr>
            <a:r>
              <a:rPr lang="en-US" sz="2400"/>
              <a:t>Why don’t we always intervene?</a:t>
            </a:r>
            <a:endParaRPr/>
          </a:p>
          <a:p>
            <a:pPr marL="285750" lvl="0" indent="-163830" algn="l" rtl="0">
              <a:lnSpc>
                <a:spcPct val="100000"/>
              </a:lnSpc>
              <a:spcBef>
                <a:spcPts val="1000"/>
              </a:spcBef>
              <a:spcAft>
                <a:spcPts val="0"/>
              </a:spcAft>
              <a:buSzPts val="1920"/>
              <a:buFont typeface="Arial"/>
              <a:buNone/>
            </a:pPr>
            <a:endParaRPr sz="2400"/>
          </a:p>
          <a:p>
            <a:pPr marL="285750" lvl="0" indent="-285750" algn="l" rtl="0">
              <a:lnSpc>
                <a:spcPct val="100000"/>
              </a:lnSpc>
              <a:spcBef>
                <a:spcPts val="1000"/>
              </a:spcBef>
              <a:spcAft>
                <a:spcPts val="0"/>
              </a:spcAft>
              <a:buSzPts val="1920"/>
              <a:buFont typeface="Arial"/>
              <a:buChar char="•"/>
            </a:pPr>
            <a:r>
              <a:rPr lang="en-US" sz="2400"/>
              <a:t>There are fears, attitudes, thoughts, behaviors, feelings, and past experiences that may play a significant role.</a:t>
            </a:r>
            <a:endParaRPr/>
          </a:p>
          <a:p>
            <a:pPr marL="285750" lvl="0" indent="-163830" algn="l" rtl="0">
              <a:lnSpc>
                <a:spcPct val="100000"/>
              </a:lnSpc>
              <a:spcBef>
                <a:spcPts val="1000"/>
              </a:spcBef>
              <a:spcAft>
                <a:spcPts val="0"/>
              </a:spcAft>
              <a:buSzPts val="1920"/>
              <a:buFont typeface="Arial"/>
              <a:buNone/>
            </a:pPr>
            <a:endParaRPr sz="2400"/>
          </a:p>
          <a:p>
            <a:pPr marL="285750" lvl="0" indent="-285750" algn="l" rtl="0">
              <a:lnSpc>
                <a:spcPct val="100000"/>
              </a:lnSpc>
              <a:spcBef>
                <a:spcPts val="1000"/>
              </a:spcBef>
              <a:spcAft>
                <a:spcPts val="0"/>
              </a:spcAft>
              <a:buSzPts val="1920"/>
              <a:buFont typeface="Arial"/>
              <a:buChar char="•"/>
            </a:pPr>
            <a:r>
              <a:rPr lang="en-US" sz="2400"/>
              <a:t>This doesn’t mean that you can’t intervene and stay safe though</a:t>
            </a:r>
            <a:endParaRPr/>
          </a:p>
        </p:txBody>
      </p:sp>
      <p:pic>
        <p:nvPicPr>
          <p:cNvPr id="181" name="Google Shape;181;p5"/>
          <p:cNvPicPr preferRelativeResize="0"/>
          <p:nvPr/>
        </p:nvPicPr>
        <p:blipFill rotWithShape="1">
          <a:blip r:embed="rId3">
            <a:alphaModFix/>
          </a:blip>
          <a:srcRect/>
          <a:stretch/>
        </p:blipFill>
        <p:spPr>
          <a:xfrm>
            <a:off x="6417076" y="1787656"/>
            <a:ext cx="5264488" cy="42537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2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2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2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20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2000"/>
                                        <p:tgtEl>
                                          <p:spTgt spid="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
                                        </p:tgtEl>
                                        <p:attrNameLst>
                                          <p:attrName>style.visibility</p:attrName>
                                        </p:attrNameLst>
                                      </p:cBhvr>
                                      <p:to>
                                        <p:strVal val="visible"/>
                                      </p:to>
                                    </p:set>
                                    <p:animEffect transition="in" filter="fade">
                                      <p:cBhvr>
                                        <p:cTn id="3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Scenarios</a:t>
            </a:r>
            <a:endParaRPr/>
          </a:p>
        </p:txBody>
      </p:sp>
      <p:sp>
        <p:nvSpPr>
          <p:cNvPr id="188" name="Google Shape;188;p6"/>
          <p:cNvSpPr txBox="1">
            <a:spLocks noGrp="1"/>
          </p:cNvSpPr>
          <p:nvPr>
            <p:ph type="body" idx="1"/>
          </p:nvPr>
        </p:nvSpPr>
        <p:spPr>
          <a:xfrm>
            <a:off x="677323" y="1707050"/>
            <a:ext cx="10305900" cy="3880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56"/>
              <a:buChar char="►"/>
            </a:pPr>
            <a:r>
              <a:rPr lang="en-US" sz="2945" b="1"/>
              <a:t>For each scenario, think about:</a:t>
            </a:r>
            <a:endParaRPr sz="2945" b="1"/>
          </a:p>
          <a:p>
            <a:pPr marL="342900" lvl="0" indent="0" algn="l" rtl="0">
              <a:lnSpc>
                <a:spcPct val="80000"/>
              </a:lnSpc>
              <a:spcBef>
                <a:spcPts val="0"/>
              </a:spcBef>
              <a:spcAft>
                <a:spcPts val="0"/>
              </a:spcAft>
              <a:buSzPts val="1440"/>
              <a:buNone/>
            </a:pPr>
            <a:endParaRPr sz="2945" b="1"/>
          </a:p>
          <a:p>
            <a:pPr marL="0" lvl="0" indent="0" algn="l" rtl="0">
              <a:lnSpc>
                <a:spcPct val="100000"/>
              </a:lnSpc>
              <a:spcBef>
                <a:spcPts val="1000"/>
              </a:spcBef>
              <a:spcAft>
                <a:spcPts val="0"/>
              </a:spcAft>
              <a:buSzPts val="1440"/>
              <a:buNone/>
            </a:pPr>
            <a:endParaRPr sz="1600"/>
          </a:p>
          <a:p>
            <a:pPr marL="800100" lvl="0" indent="-330200" algn="l" rtl="0">
              <a:lnSpc>
                <a:spcPct val="80000"/>
              </a:lnSpc>
              <a:spcBef>
                <a:spcPts val="0"/>
              </a:spcBef>
              <a:spcAft>
                <a:spcPts val="0"/>
              </a:spcAft>
              <a:buSzPts val="2156"/>
              <a:buChar char="►"/>
            </a:pPr>
            <a:r>
              <a:rPr lang="en-US" sz="2745" b="1"/>
              <a:t>What might be happening here? </a:t>
            </a:r>
            <a:endParaRPr sz="1600"/>
          </a:p>
          <a:p>
            <a:pPr marL="914400" lvl="1" indent="0" algn="l" rtl="0">
              <a:lnSpc>
                <a:spcPct val="80000"/>
              </a:lnSpc>
              <a:spcBef>
                <a:spcPts val="1000"/>
              </a:spcBef>
              <a:spcAft>
                <a:spcPts val="0"/>
              </a:spcAft>
              <a:buClr>
                <a:schemeClr val="dk1"/>
              </a:buClr>
              <a:buSzPts val="1984"/>
              <a:buFont typeface="Arial"/>
              <a:buNone/>
            </a:pPr>
            <a:endParaRPr sz="2280" b="1"/>
          </a:p>
          <a:p>
            <a:pPr marL="800100" lvl="0" indent="-193294" algn="l" rtl="0">
              <a:lnSpc>
                <a:spcPct val="80000"/>
              </a:lnSpc>
              <a:spcBef>
                <a:spcPts val="1000"/>
              </a:spcBef>
              <a:spcAft>
                <a:spcPts val="0"/>
              </a:spcAft>
              <a:buClr>
                <a:schemeClr val="dk1"/>
              </a:buClr>
              <a:buSzPts val="2356"/>
              <a:buFont typeface="Arial"/>
              <a:buNone/>
            </a:pPr>
            <a:endParaRPr sz="2745" b="1"/>
          </a:p>
          <a:p>
            <a:pPr marL="800100" lvl="0" indent="-330200" algn="l" rtl="0">
              <a:lnSpc>
                <a:spcPct val="80000"/>
              </a:lnSpc>
              <a:spcBef>
                <a:spcPts val="1000"/>
              </a:spcBef>
              <a:spcAft>
                <a:spcPts val="0"/>
              </a:spcAft>
              <a:buSzPts val="2156"/>
              <a:buChar char="►"/>
            </a:pPr>
            <a:r>
              <a:rPr lang="en-US" sz="2745" b="1"/>
              <a:t>What are the warning signs that tell you that?</a:t>
            </a:r>
            <a:endParaRPr sz="2280"/>
          </a:p>
          <a:p>
            <a:pPr marL="800100" lvl="0" indent="-216916" algn="l" rtl="0">
              <a:lnSpc>
                <a:spcPct val="80000"/>
              </a:lnSpc>
              <a:spcBef>
                <a:spcPts val="1000"/>
              </a:spcBef>
              <a:spcAft>
                <a:spcPts val="0"/>
              </a:spcAft>
              <a:buClr>
                <a:schemeClr val="dk1"/>
              </a:buClr>
              <a:buSzPts val="1984"/>
              <a:buFont typeface="Arial"/>
              <a:buNone/>
            </a:pPr>
            <a:endParaRPr sz="2280"/>
          </a:p>
          <a:p>
            <a:pPr marL="800100" lvl="0" indent="-193294" algn="l" rtl="0">
              <a:lnSpc>
                <a:spcPct val="80000"/>
              </a:lnSpc>
              <a:spcBef>
                <a:spcPts val="1000"/>
              </a:spcBef>
              <a:spcAft>
                <a:spcPts val="0"/>
              </a:spcAft>
              <a:buClr>
                <a:schemeClr val="dk1"/>
              </a:buClr>
              <a:buSzPts val="2356"/>
              <a:buFont typeface="Arial"/>
              <a:buNone/>
            </a:pPr>
            <a:endParaRPr sz="2745" b="1"/>
          </a:p>
          <a:p>
            <a:pPr marL="800100" lvl="0" indent="-330200" algn="l" rtl="0">
              <a:lnSpc>
                <a:spcPct val="80000"/>
              </a:lnSpc>
              <a:spcBef>
                <a:spcPts val="1000"/>
              </a:spcBef>
              <a:spcAft>
                <a:spcPts val="0"/>
              </a:spcAft>
              <a:buSzPts val="2156"/>
              <a:buChar char="►"/>
            </a:pPr>
            <a:r>
              <a:rPr lang="en-US" sz="2745" b="1"/>
              <a:t>What are some reasons it would be hard to intervene in these situations?</a:t>
            </a:r>
            <a:endParaRPr sz="1600"/>
          </a:p>
          <a:p>
            <a:pPr marL="0" lvl="0" indent="0" algn="l" rtl="0">
              <a:lnSpc>
                <a:spcPct val="100000"/>
              </a:lnSpc>
              <a:spcBef>
                <a:spcPts val="1000"/>
              </a:spcBef>
              <a:spcAft>
                <a:spcPts val="0"/>
              </a:spcAft>
              <a:buSzPts val="1440"/>
              <a:buNone/>
            </a:pPr>
            <a:endParaRPr sz="1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Scenario #1</a:t>
            </a:r>
            <a:endParaRPr/>
          </a:p>
        </p:txBody>
      </p:sp>
      <p:sp>
        <p:nvSpPr>
          <p:cNvPr id="195" name="Google Shape;195;p7"/>
          <p:cNvSpPr txBox="1">
            <a:spLocks noGrp="1"/>
          </p:cNvSpPr>
          <p:nvPr>
            <p:ph type="body" idx="1"/>
          </p:nvPr>
        </p:nvSpPr>
        <p:spPr>
          <a:xfrm>
            <a:off x="677333" y="2160589"/>
            <a:ext cx="9669165" cy="388077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en-US" sz="2400"/>
              <a:t>You’re in a science class that’s pretty large—there’s a lecture class with about 30 students and the professor, and smaller lab classes supervised by TAs. One of the TAs for the course seems to be getting a little flirty with a student that sits next to you. The TA touches the student’s lower back, sometimes whispers in her ear, and has asked her to meet off-campus for coffee on more than one occasion. This TA does all of the grading for your section of the class. </a:t>
            </a:r>
            <a:endParaRPr sz="2400"/>
          </a:p>
          <a:p>
            <a:pPr marL="342900" lvl="0" indent="-241300" algn="l" rtl="0">
              <a:lnSpc>
                <a:spcPct val="100000"/>
              </a:lnSpc>
              <a:spcBef>
                <a:spcPts val="1000"/>
              </a:spcBef>
              <a:spcAft>
                <a:spcPts val="0"/>
              </a:spcAft>
              <a:buSzPts val="1600"/>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1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1000"/>
                                        <p:tgtEl>
                                          <p:spTgt spid="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8"/>
          <p:cNvSpPr txBox="1">
            <a:spLocks noGrp="1"/>
          </p:cNvSpPr>
          <p:nvPr>
            <p:ph type="body" idx="1"/>
          </p:nvPr>
        </p:nvSpPr>
        <p:spPr>
          <a:xfrm>
            <a:off x="1141400" y="1163704"/>
            <a:ext cx="8596800" cy="5127000"/>
          </a:xfrm>
          <a:prstGeom prst="rect">
            <a:avLst/>
          </a:prstGeom>
          <a:noFill/>
          <a:ln>
            <a:noFill/>
          </a:ln>
        </p:spPr>
        <p:txBody>
          <a:bodyPr spcFirstLastPara="1" wrap="square" lIns="91425" tIns="45700" rIns="91425" bIns="45700" anchor="t" anchorCtr="0">
            <a:noAutofit/>
          </a:bodyPr>
          <a:lstStyle/>
          <a:p>
            <a:pPr marL="800100" lvl="0" indent="-345694" algn="l" rtl="0">
              <a:lnSpc>
                <a:spcPct val="80000"/>
              </a:lnSpc>
              <a:spcBef>
                <a:spcPts val="0"/>
              </a:spcBef>
              <a:spcAft>
                <a:spcPts val="0"/>
              </a:spcAft>
              <a:buSzPts val="2400"/>
              <a:buChar char="►"/>
            </a:pPr>
            <a:r>
              <a:rPr lang="en-US" sz="2400" b="1" dirty="0"/>
              <a:t>What might be happening here? </a:t>
            </a:r>
            <a:endParaRPr sz="2400" b="1" dirty="0"/>
          </a:p>
          <a:p>
            <a:pPr marL="342900" lvl="0" indent="0" algn="l" rtl="0">
              <a:lnSpc>
                <a:spcPct val="80000"/>
              </a:lnSpc>
              <a:spcBef>
                <a:spcPts val="0"/>
              </a:spcBef>
              <a:spcAft>
                <a:spcPts val="0"/>
              </a:spcAft>
              <a:buSzPts val="1440"/>
              <a:buNone/>
            </a:pPr>
            <a:endParaRPr sz="2400" b="1" dirty="0"/>
          </a:p>
          <a:p>
            <a:pPr marL="1143000" lvl="2" indent="-289560" algn="l" rtl="0">
              <a:lnSpc>
                <a:spcPct val="80000"/>
              </a:lnSpc>
              <a:spcBef>
                <a:spcPts val="0"/>
              </a:spcBef>
              <a:spcAft>
                <a:spcPts val="0"/>
              </a:spcAft>
              <a:buSzPts val="2400"/>
              <a:buChar char="►"/>
            </a:pPr>
            <a:r>
              <a:rPr lang="en-US" sz="2400" b="1" dirty="0"/>
              <a:t>The TA might be using their power in the class to persuade your classmate to go out with them. </a:t>
            </a:r>
            <a:endParaRPr sz="2400" b="1" dirty="0"/>
          </a:p>
          <a:p>
            <a:pPr marL="0" lvl="0" indent="0" algn="l" rtl="0">
              <a:lnSpc>
                <a:spcPct val="80000"/>
              </a:lnSpc>
              <a:spcBef>
                <a:spcPts val="1000"/>
              </a:spcBef>
              <a:spcAft>
                <a:spcPts val="0"/>
              </a:spcAft>
              <a:buClr>
                <a:schemeClr val="dk1"/>
              </a:buClr>
              <a:buSzPts val="2356"/>
              <a:buFont typeface="Arial"/>
              <a:buNone/>
            </a:pPr>
            <a:endParaRPr sz="2400" b="1" dirty="0"/>
          </a:p>
          <a:p>
            <a:pPr marL="800100" lvl="0" indent="-345694" algn="l" rtl="0">
              <a:lnSpc>
                <a:spcPct val="80000"/>
              </a:lnSpc>
              <a:spcBef>
                <a:spcPts val="1000"/>
              </a:spcBef>
              <a:spcAft>
                <a:spcPts val="0"/>
              </a:spcAft>
              <a:buSzPts val="2400"/>
              <a:buChar char="►"/>
            </a:pPr>
            <a:r>
              <a:rPr lang="en-US" sz="2400" b="1" dirty="0"/>
              <a:t>What are the warning signs that tell you that?</a:t>
            </a:r>
            <a:endParaRPr sz="2400" b="1" dirty="0"/>
          </a:p>
          <a:p>
            <a:pPr marL="1143000" lvl="2" indent="-289560" algn="l" rtl="0">
              <a:lnSpc>
                <a:spcPct val="80000"/>
              </a:lnSpc>
              <a:spcBef>
                <a:spcPts val="1000"/>
              </a:spcBef>
              <a:spcAft>
                <a:spcPts val="0"/>
              </a:spcAft>
              <a:buSzPts val="2400"/>
              <a:buChar char="►"/>
            </a:pPr>
            <a:r>
              <a:rPr lang="en-US" sz="2400" b="1" dirty="0"/>
              <a:t>The TA is crossing boundaries by touching your classmate and continuing to ask her out.</a:t>
            </a:r>
            <a:endParaRPr sz="2400" b="1" dirty="0"/>
          </a:p>
          <a:p>
            <a:pPr marL="0" lvl="0" indent="0" algn="l" rtl="0">
              <a:lnSpc>
                <a:spcPct val="80000"/>
              </a:lnSpc>
              <a:spcBef>
                <a:spcPts val="1000"/>
              </a:spcBef>
              <a:spcAft>
                <a:spcPts val="0"/>
              </a:spcAft>
              <a:buClr>
                <a:schemeClr val="dk1"/>
              </a:buClr>
              <a:buSzPts val="2356"/>
              <a:buFont typeface="Arial"/>
              <a:buNone/>
            </a:pPr>
            <a:endParaRPr sz="2400" b="1" dirty="0"/>
          </a:p>
          <a:p>
            <a:pPr marL="800100" lvl="0" indent="-345694" algn="l" rtl="0">
              <a:lnSpc>
                <a:spcPct val="80000"/>
              </a:lnSpc>
              <a:spcBef>
                <a:spcPts val="1000"/>
              </a:spcBef>
              <a:spcAft>
                <a:spcPts val="0"/>
              </a:spcAft>
              <a:buSzPts val="2400"/>
              <a:buChar char="►"/>
            </a:pPr>
            <a:r>
              <a:rPr lang="en-US" sz="2400" b="1" dirty="0"/>
              <a:t>What are some reasons it would be hard to intervene?</a:t>
            </a:r>
            <a:endParaRPr sz="2400" b="1" dirty="0"/>
          </a:p>
          <a:p>
            <a:pPr marL="1143000" lvl="2" indent="-289560" algn="l" rtl="0">
              <a:lnSpc>
                <a:spcPct val="80000"/>
              </a:lnSpc>
              <a:spcBef>
                <a:spcPts val="1000"/>
              </a:spcBef>
              <a:spcAft>
                <a:spcPts val="0"/>
              </a:spcAft>
              <a:buSzPts val="2400"/>
              <a:buChar char="►"/>
            </a:pPr>
            <a:r>
              <a:rPr lang="en-US" sz="2400" b="1" dirty="0"/>
              <a:t>The TA holds a position of power by being able to make grading decisions.</a:t>
            </a:r>
            <a:endParaRPr sz="2400" b="1" dirty="0"/>
          </a:p>
          <a:p>
            <a:pPr marL="0" lvl="0" indent="0" algn="l" rtl="0">
              <a:lnSpc>
                <a:spcPct val="100000"/>
              </a:lnSpc>
              <a:spcBef>
                <a:spcPts val="1000"/>
              </a:spcBef>
              <a:spcAft>
                <a:spcPts val="0"/>
              </a:spcAft>
              <a:buSzPts val="1440"/>
              <a:buNone/>
            </a:pP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Scenario #2</a:t>
            </a:r>
            <a:endParaRPr/>
          </a:p>
        </p:txBody>
      </p:sp>
      <p:sp>
        <p:nvSpPr>
          <p:cNvPr id="209" name="Google Shape;209;p9"/>
          <p:cNvSpPr txBox="1">
            <a:spLocks noGrp="1"/>
          </p:cNvSpPr>
          <p:nvPr>
            <p:ph type="body" idx="1"/>
          </p:nvPr>
        </p:nvSpPr>
        <p:spPr>
          <a:xfrm>
            <a:off x="677333" y="1930401"/>
            <a:ext cx="9578015" cy="4110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en-US" sz="2400"/>
              <a:t>Your best friend Jessica recently started dating a girl named Kate—Kate seemed really nice at first, but has recently started to exhibit some concerning behaviors. Jessica isn’t “allowed” to go out without her, and when they’re apart, Kate demands that Jessica be immediately available via text or phone call. Kate doesn’t like the way that Jessica’s family treats her, so she’s asked that Jessica cut off communication with them. Jessica tells you that it bothers her a little, but that she loves Kate so much and can’t imagine her life without her. </a:t>
            </a:r>
            <a:endParaRPr sz="2400"/>
          </a:p>
          <a:p>
            <a:pPr marL="342900" lvl="0" indent="-220980" algn="l" rtl="0">
              <a:lnSpc>
                <a:spcPct val="100000"/>
              </a:lnSpc>
              <a:spcBef>
                <a:spcPts val="1000"/>
              </a:spcBef>
              <a:spcAft>
                <a:spcPts val="0"/>
              </a:spcAft>
              <a:buSzPts val="1920"/>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10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1000"/>
                                        <p:tgtEl>
                                          <p:spTgt spid="2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2171</Words>
  <Application>Microsoft Office PowerPoint</Application>
  <PresentationFormat>Widescreen</PresentationFormat>
  <Paragraphs>272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Noto Sans Symbols</vt:lpstr>
      <vt:lpstr>Arial</vt:lpstr>
      <vt:lpstr>Calibri</vt:lpstr>
      <vt:lpstr>Times New Roman</vt:lpstr>
      <vt:lpstr>Century Gothic</vt:lpstr>
      <vt:lpstr>Trebuchet MS</vt:lpstr>
      <vt:lpstr>Lato</vt:lpstr>
      <vt:lpstr>Facet</vt:lpstr>
      <vt:lpstr>Bystander Intervention </vt:lpstr>
      <vt:lpstr>Objectives: You will learn...</vt:lpstr>
      <vt:lpstr>Engaging Allies</vt:lpstr>
      <vt:lpstr>PowerPoint Presentation</vt:lpstr>
      <vt:lpstr>Barriers to Intervening</vt:lpstr>
      <vt:lpstr>Scenarios</vt:lpstr>
      <vt:lpstr>Scenario #1</vt:lpstr>
      <vt:lpstr>PowerPoint Presentation</vt:lpstr>
      <vt:lpstr>Scenario #2</vt:lpstr>
      <vt:lpstr>PowerPoint Presentation</vt:lpstr>
      <vt:lpstr>Scenario #3</vt:lpstr>
      <vt:lpstr>PowerPoint Presentation</vt:lpstr>
      <vt:lpstr>Scenario #4</vt:lpstr>
      <vt:lpstr>PowerPoint Presentation</vt:lpstr>
      <vt:lpstr>The 5 Ds: Many ways to Intervene!</vt:lpstr>
      <vt:lpstr>The 5 Ds: Many ways to Intervene!</vt:lpstr>
      <vt:lpstr>Be Proactive!</vt:lpstr>
      <vt:lpstr>Be Proactive!</vt:lpstr>
      <vt:lpstr>Your personal mission statement</vt:lpstr>
      <vt:lpstr>Secondary Trauma</vt:lpstr>
      <vt:lpstr>Advocacy</vt:lpstr>
      <vt:lpstr>What You Should You Be Submitting</vt:lpstr>
      <vt:lpstr>Helpful Websites:</vt:lpstr>
      <vt:lpstr>Student Work Example:</vt:lpstr>
      <vt:lpstr>Additional Info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Bystander Intervention</dc:title>
  <dc:creator>stewart sinning</dc:creator>
  <cp:lastModifiedBy>stewart sinning</cp:lastModifiedBy>
  <cp:revision>2</cp:revision>
  <dcterms:modified xsi:type="dcterms:W3CDTF">2021-09-24T15:48:53Z</dcterms:modified>
</cp:coreProperties>
</file>